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78" r:id="rId10"/>
    <p:sldId id="279" r:id="rId11"/>
    <p:sldId id="280" r:id="rId12"/>
    <p:sldId id="256" r:id="rId13"/>
    <p:sldId id="26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8" r:id="rId22"/>
    <p:sldId id="269" r:id="rId23"/>
    <p:sldId id="270" r:id="rId24"/>
    <p:sldId id="271" r:id="rId25"/>
    <p:sldId id="272" r:id="rId26"/>
    <p:sldId id="265" r:id="rId27"/>
    <p:sldId id="273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6600"/>
    <a:srgbClr val="9933FF"/>
    <a:srgbClr val="008000"/>
    <a:srgbClr val="000000"/>
    <a:srgbClr val="3BE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1EC81-B289-4378-B567-E4F972167D7C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F9FA56-8C0E-415F-A7CC-5CA38903123B}">
      <dgm:prSet phldrT="[Текст]" custT="1"/>
      <dgm:spPr>
        <a:solidFill>
          <a:srgbClr val="00B0F0"/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800" b="1" i="1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ВИТАМИНЫ</a:t>
          </a:r>
          <a:endParaRPr lang="ru-RU" sz="2800" b="1" i="1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CE27261-EC3E-49D3-9E99-82229FB5F0F4}" type="parTrans" cxnId="{D3B63432-DDC6-4ED8-83EA-7AD0EC059297}">
      <dgm:prSet/>
      <dgm:spPr/>
      <dgm:t>
        <a:bodyPr/>
        <a:lstStyle/>
        <a:p>
          <a:endParaRPr lang="ru-RU"/>
        </a:p>
      </dgm:t>
    </dgm:pt>
    <dgm:pt modelId="{35CCDE5D-AFA8-4D0D-95F6-B93DCF5F5A22}" type="sibTrans" cxnId="{D3B63432-DDC6-4ED8-83EA-7AD0EC059297}">
      <dgm:prSet/>
      <dgm:spPr/>
      <dgm:t>
        <a:bodyPr/>
        <a:lstStyle/>
        <a:p>
          <a:endParaRPr lang="ru-RU"/>
        </a:p>
      </dgm:t>
    </dgm:pt>
    <dgm:pt modelId="{137F2A19-6CEC-4CB9-B21B-11ACAA2E7870}">
      <dgm:prSet phldrT="[Текст]" custT="1"/>
      <dgm:spPr>
        <a:solidFill>
          <a:srgbClr val="CC6600"/>
        </a:solidFill>
        <a:ln>
          <a:solidFill>
            <a:srgbClr val="00CC00"/>
          </a:solidFill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СОДЕРЖАТСЯ ВО ВСЕХ ПРОДУКТАХ</a:t>
          </a:r>
          <a:endParaRPr lang="ru-RU" sz="1800" b="1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AD4A538-4EF2-485C-A4AE-94E34F126ADF}" type="parTrans" cxnId="{4EEC06EB-F626-4CC6-B3E5-D6A3633D9EA9}">
      <dgm:prSet/>
      <dgm:spPr/>
      <dgm:t>
        <a:bodyPr/>
        <a:lstStyle/>
        <a:p>
          <a:endParaRPr lang="ru-RU"/>
        </a:p>
      </dgm:t>
    </dgm:pt>
    <dgm:pt modelId="{4D9C87B2-9F8F-45F7-8F2D-F83580B1AA25}" type="sibTrans" cxnId="{4EEC06EB-F626-4CC6-B3E5-D6A3633D9EA9}">
      <dgm:prSet/>
      <dgm:spPr/>
      <dgm:t>
        <a:bodyPr/>
        <a:lstStyle/>
        <a:p>
          <a:endParaRPr lang="ru-RU"/>
        </a:p>
      </dgm:t>
    </dgm:pt>
    <dgm:pt modelId="{F1DAD9A7-BFD0-4F8D-B01C-51CC91723273}">
      <dgm:prSet phldrT="[Текст]" custT="1"/>
      <dgm:spPr>
        <a:solidFill>
          <a:srgbClr val="FFFF00"/>
        </a:solidFill>
        <a:ln>
          <a:solidFill>
            <a:srgbClr val="00CC00"/>
          </a:solidFill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ИСТОЧНИКИ ЖИЗНИ</a:t>
          </a:r>
          <a:endParaRPr lang="ru-RU" sz="1800" b="1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27D5DBD-FFDA-42FB-BEF8-5815EC408F10}" type="parTrans" cxnId="{458322C3-D8FB-49A2-9AA3-A85060ADF2B4}">
      <dgm:prSet/>
      <dgm:spPr/>
      <dgm:t>
        <a:bodyPr/>
        <a:lstStyle/>
        <a:p>
          <a:endParaRPr lang="ru-RU"/>
        </a:p>
      </dgm:t>
    </dgm:pt>
    <dgm:pt modelId="{51D83055-7E53-4E7E-B50F-B11FC4BC8E0D}" type="sibTrans" cxnId="{458322C3-D8FB-49A2-9AA3-A85060ADF2B4}">
      <dgm:prSet/>
      <dgm:spPr/>
      <dgm:t>
        <a:bodyPr/>
        <a:lstStyle/>
        <a:p>
          <a:endParaRPr lang="ru-RU"/>
        </a:p>
      </dgm:t>
    </dgm:pt>
    <dgm:pt modelId="{59E800BE-0217-4FE7-816D-7FDE00D0B21E}">
      <dgm:prSet phldrT="[Текст]" custT="1"/>
      <dgm:spPr>
        <a:ln>
          <a:solidFill>
            <a:srgbClr val="00CC00"/>
          </a:solidFill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ЖИЗНЕННО НЕОБХОДИМЫ</a:t>
          </a:r>
          <a:endParaRPr lang="ru-RU" sz="1800" b="1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DC655C5-91F9-472E-92F0-C13A924E07B0}" type="parTrans" cxnId="{118F570A-5528-4073-B898-895DDA082E89}">
      <dgm:prSet/>
      <dgm:spPr/>
      <dgm:t>
        <a:bodyPr/>
        <a:lstStyle/>
        <a:p>
          <a:endParaRPr lang="ru-RU"/>
        </a:p>
      </dgm:t>
    </dgm:pt>
    <dgm:pt modelId="{6D37DC84-C5B2-4892-A24E-36594547A75A}" type="sibTrans" cxnId="{118F570A-5528-4073-B898-895DDA082E89}">
      <dgm:prSet/>
      <dgm:spPr/>
      <dgm:t>
        <a:bodyPr/>
        <a:lstStyle/>
        <a:p>
          <a:endParaRPr lang="ru-RU"/>
        </a:p>
      </dgm:t>
    </dgm:pt>
    <dgm:pt modelId="{24A6DA15-339D-4015-9FC4-5D1699EC0B0A}" type="pres">
      <dgm:prSet presAssocID="{1971EC81-B289-4378-B567-E4F972167D7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4D49D-359D-4410-9EEF-97AB69A7DBD5}" type="pres">
      <dgm:prSet presAssocID="{1971EC81-B289-4378-B567-E4F972167D7C}" presName="triangle1" presStyleLbl="node1" presStyleIdx="0" presStyleCnt="4" custScaleX="146829" custLinFactNeighborX="193" custLinFactNeighborY="-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595A8-32B7-4F44-8993-651A9156929E}" type="pres">
      <dgm:prSet presAssocID="{1971EC81-B289-4378-B567-E4F972167D7C}" presName="triangle2" presStyleLbl="node1" presStyleIdx="1" presStyleCnt="4" custScaleX="111220" custLinFactNeighborX="-17933" custLinFactNeighborY="-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9762-F764-48C2-9BED-DF2D4DD03D62}" type="pres">
      <dgm:prSet presAssocID="{1971EC81-B289-4378-B567-E4F972167D7C}" presName="triangle3" presStyleLbl="node1" presStyleIdx="2" presStyleCnt="4" custLinFactNeighborX="-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87B3-BBA7-4CE6-A278-7B89909A680F}" type="pres">
      <dgm:prSet presAssocID="{1971EC81-B289-4378-B567-E4F972167D7C}" presName="triangle4" presStyleLbl="node1" presStyleIdx="3" presStyleCnt="4" custScaleX="119125" custLinFactNeighborX="14813" custLinFactNeighborY="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63432-DDC6-4ED8-83EA-7AD0EC059297}" srcId="{1971EC81-B289-4378-B567-E4F972167D7C}" destId="{03F9FA56-8C0E-415F-A7CC-5CA38903123B}" srcOrd="0" destOrd="0" parTransId="{CCE27261-EC3E-49D3-9E99-82229FB5F0F4}" sibTransId="{35CCDE5D-AFA8-4D0D-95F6-B93DCF5F5A22}"/>
    <dgm:cxn modelId="{4EEC06EB-F626-4CC6-B3E5-D6A3633D9EA9}" srcId="{1971EC81-B289-4378-B567-E4F972167D7C}" destId="{137F2A19-6CEC-4CB9-B21B-11ACAA2E7870}" srcOrd="1" destOrd="0" parTransId="{5AD4A538-4EF2-485C-A4AE-94E34F126ADF}" sibTransId="{4D9C87B2-9F8F-45F7-8F2D-F83580B1AA25}"/>
    <dgm:cxn modelId="{118F570A-5528-4073-B898-895DDA082E89}" srcId="{1971EC81-B289-4378-B567-E4F972167D7C}" destId="{59E800BE-0217-4FE7-816D-7FDE00D0B21E}" srcOrd="3" destOrd="0" parTransId="{6DC655C5-91F9-472E-92F0-C13A924E07B0}" sibTransId="{6D37DC84-C5B2-4892-A24E-36594547A75A}"/>
    <dgm:cxn modelId="{458322C3-D8FB-49A2-9AA3-A85060ADF2B4}" srcId="{1971EC81-B289-4378-B567-E4F972167D7C}" destId="{F1DAD9A7-BFD0-4F8D-B01C-51CC91723273}" srcOrd="2" destOrd="0" parTransId="{927D5DBD-FFDA-42FB-BEF8-5815EC408F10}" sibTransId="{51D83055-7E53-4E7E-B50F-B11FC4BC8E0D}"/>
    <dgm:cxn modelId="{9AC9693A-1BB6-402A-ABFF-29EF8B450F91}" type="presOf" srcId="{F1DAD9A7-BFD0-4F8D-B01C-51CC91723273}" destId="{B3E99762-F764-48C2-9BED-DF2D4DD03D62}" srcOrd="0" destOrd="0" presId="urn:microsoft.com/office/officeart/2005/8/layout/pyramid4"/>
    <dgm:cxn modelId="{D44465D0-3504-4033-876C-5EDD362530DA}" type="presOf" srcId="{137F2A19-6CEC-4CB9-B21B-11ACAA2E7870}" destId="{C51595A8-32B7-4F44-8993-651A9156929E}" srcOrd="0" destOrd="0" presId="urn:microsoft.com/office/officeart/2005/8/layout/pyramid4"/>
    <dgm:cxn modelId="{9FA48B85-4423-4139-9F72-2555DBAC701C}" type="presOf" srcId="{59E800BE-0217-4FE7-816D-7FDE00D0B21E}" destId="{E79C87B3-BBA7-4CE6-A278-7B89909A680F}" srcOrd="0" destOrd="0" presId="urn:microsoft.com/office/officeart/2005/8/layout/pyramid4"/>
    <dgm:cxn modelId="{44894DEE-9B7C-4E79-B8C4-A115641296D7}" type="presOf" srcId="{1971EC81-B289-4378-B567-E4F972167D7C}" destId="{24A6DA15-339D-4015-9FC4-5D1699EC0B0A}" srcOrd="0" destOrd="0" presId="urn:microsoft.com/office/officeart/2005/8/layout/pyramid4"/>
    <dgm:cxn modelId="{67C2A84D-6971-441A-B5A3-C6B964BD3037}" type="presOf" srcId="{03F9FA56-8C0E-415F-A7CC-5CA38903123B}" destId="{AA84D49D-359D-4410-9EEF-97AB69A7DBD5}" srcOrd="0" destOrd="0" presId="urn:microsoft.com/office/officeart/2005/8/layout/pyramid4"/>
    <dgm:cxn modelId="{1A25830A-CB91-48A8-8AA2-728FFF12F848}" type="presParOf" srcId="{24A6DA15-339D-4015-9FC4-5D1699EC0B0A}" destId="{AA84D49D-359D-4410-9EEF-97AB69A7DBD5}" srcOrd="0" destOrd="0" presId="urn:microsoft.com/office/officeart/2005/8/layout/pyramid4"/>
    <dgm:cxn modelId="{9D33B469-0EB4-4EE6-88B0-6AD83EEC1557}" type="presParOf" srcId="{24A6DA15-339D-4015-9FC4-5D1699EC0B0A}" destId="{C51595A8-32B7-4F44-8993-651A9156929E}" srcOrd="1" destOrd="0" presId="urn:microsoft.com/office/officeart/2005/8/layout/pyramid4"/>
    <dgm:cxn modelId="{F4DF5347-F22C-4817-97EB-EA59D1462E02}" type="presParOf" srcId="{24A6DA15-339D-4015-9FC4-5D1699EC0B0A}" destId="{B3E99762-F764-48C2-9BED-DF2D4DD03D62}" srcOrd="2" destOrd="0" presId="urn:microsoft.com/office/officeart/2005/8/layout/pyramid4"/>
    <dgm:cxn modelId="{194EEB30-18FD-47B9-8722-F18F61C21FEC}" type="presParOf" srcId="{24A6DA15-339D-4015-9FC4-5D1699EC0B0A}" destId="{E79C87B3-BBA7-4CE6-A278-7B89909A680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4D49D-359D-4410-9EEF-97AB69A7DBD5}">
      <dsp:nvSpPr>
        <dsp:cNvPr id="0" name=""/>
        <dsp:cNvSpPr/>
      </dsp:nvSpPr>
      <dsp:spPr>
        <a:xfrm>
          <a:off x="1587921" y="0"/>
          <a:ext cx="4843412" cy="3298676"/>
        </a:xfrm>
        <a:prstGeom prst="triangl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ВИТАМИНЫ</a:t>
          </a:r>
          <a:endParaRPr lang="ru-RU" sz="2800" b="1" i="1" kern="1200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798774" y="1649338"/>
        <a:ext cx="2421706" cy="1649338"/>
      </dsp:txXfrm>
    </dsp:sp>
    <dsp:sp modelId="{C51595A8-32B7-4F44-8993-651A9156929E}">
      <dsp:nvSpPr>
        <dsp:cNvPr id="0" name=""/>
        <dsp:cNvSpPr/>
      </dsp:nvSpPr>
      <dsp:spPr>
        <a:xfrm>
          <a:off x="0" y="3284986"/>
          <a:ext cx="3668787" cy="3298676"/>
        </a:xfrm>
        <a:prstGeom prst="triangle">
          <a:avLst/>
        </a:prstGeom>
        <a:solidFill>
          <a:srgbClr val="CC6600"/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СОДЕРЖАТСЯ ВО ВСЕХ ПРОДУКТАХ</a:t>
          </a:r>
          <a:endParaRPr lang="ru-RU" sz="1800" b="1" kern="1200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917197" y="4934324"/>
        <a:ext cx="1834393" cy="1649338"/>
      </dsp:txXfrm>
    </dsp:sp>
    <dsp:sp modelId="{B3E99762-F764-48C2-9BED-DF2D4DD03D62}">
      <dsp:nvSpPr>
        <dsp:cNvPr id="0" name=""/>
        <dsp:cNvSpPr/>
      </dsp:nvSpPr>
      <dsp:spPr>
        <a:xfrm rot="10800000">
          <a:off x="2317935" y="3298676"/>
          <a:ext cx="3298676" cy="3298676"/>
        </a:xfrm>
        <a:prstGeom prst="triangle">
          <a:avLst/>
        </a:prstGeom>
        <a:solidFill>
          <a:srgbClr val="FFFF00"/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ИСТОЧНИКИ ЖИЗНИ</a:t>
          </a:r>
          <a:endParaRPr lang="ru-RU" sz="1800" b="1" kern="1200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3142604" y="3298676"/>
        <a:ext cx="1649338" cy="1649338"/>
      </dsp:txXfrm>
    </dsp:sp>
    <dsp:sp modelId="{E79C87B3-BBA7-4CE6-A278-7B89909A680F}">
      <dsp:nvSpPr>
        <dsp:cNvPr id="0" name=""/>
        <dsp:cNvSpPr/>
      </dsp:nvSpPr>
      <dsp:spPr>
        <a:xfrm>
          <a:off x="4176458" y="3298676"/>
          <a:ext cx="3929547" cy="3298676"/>
        </a:xfrm>
        <a:prstGeom prst="triangle">
          <a:avLst/>
        </a:prstGeom>
        <a:solidFill>
          <a:schemeClr val="accent5">
            <a:hueOff val="20408622"/>
            <a:satOff val="-25669"/>
            <a:lumOff val="-20000"/>
            <a:alphaOff val="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ЖИЗНЕННО НЕОБХОДИМЫ</a:t>
          </a:r>
          <a:endParaRPr lang="ru-RU" sz="1800" b="1" kern="1200" cap="none" spc="0" dirty="0">
            <a:ln w="11430"/>
            <a:solidFill>
              <a:srgbClr val="008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158845" y="4948014"/>
        <a:ext cx="1964773" cy="164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82994-F69C-46A8-8125-2D344A95BB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4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7768E-47F0-4E96-B5B2-5C54EA7BA4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45239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CDA12-0E84-4AD9-9509-E35E7AADBF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69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17547-26AC-4FBD-8163-7E4DE6F8B3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026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3BEBE-99F0-4443-B2D6-EF381AF694F2}" type="slidenum">
              <a:rPr lang="ar-SA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50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99C35-6DBA-4803-A112-816F944D17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810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A2D8F-5D1D-4C1B-87FE-551F1E83BD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665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51A40-9EAB-4922-B15B-242B6800BB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706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31CCA-6DF7-4486-8AA9-D1EA760935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271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F1689-5651-4E7E-B709-B2C3859ED5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495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5150F-E778-42C6-8392-39C2D577B7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396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13621-80DD-496B-A692-0C79F92CFC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077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4814B-2373-4D2E-862A-516612E410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040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436B-7370-4D12-A6CB-236492462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762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30AD-ED5C-4EEE-B212-8F96BEF1A7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107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82482-26E0-44ED-A783-E37EE4B22C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45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C11B5-4095-4566-BAFA-14EE83DD81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315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8447A-36A4-4367-ADDC-03B5C597ED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5916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BF0B0-5726-4E91-81B7-12BB7B58A1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1960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6227B-A817-488F-A692-A2AF2DD7E2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138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23C77-522E-4F52-9565-5EA7968168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584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9E622-E12E-4127-8D15-17B70923AC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371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6EAEE-56DE-4C57-946B-B7FCC44200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34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4BFEE-266C-47A4-96C3-A8D07BF831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978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0F73E-9400-4A3E-A06D-5CE795AB44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7969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267FD-8B12-4849-A994-0F65859D97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7236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84A38-067C-4039-B921-07CCEEC984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2106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6E3DC-E0D9-4E75-BC27-B773AC8B59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1326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710EE-A5B4-49AE-AA85-AE64668B42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560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B2228-B1B5-490F-A669-74F1CDB42B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2814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68380-41A3-40B2-8B5F-2DE349C924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615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79D9-0ECC-44AD-8397-2D4C3DE774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038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04FBD-C9BA-4211-A143-160F46BBD9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6341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02D19-ED96-4E64-9FCD-21764D280D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018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C2094-860F-453E-9541-3299427D4C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1336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7FB9A-251A-48AB-AE80-55E3BAB51A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0203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72B20-E5FB-44C3-AE80-D4DE5EAAF4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3236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5BAAC-5E21-481F-A87F-4B6EBE366E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446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80287-343D-45AF-A4EC-200CBBB6C5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178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EE2E0-6A99-4F84-8804-45CEB976E7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9453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571DC-FEB7-489F-98E5-AF2884A310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063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14FA2-2F37-4B65-A883-B6BC8ABB94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3805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92AD-57E9-403C-BB4D-3222B041AF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8272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51736-6835-4610-86A9-EFF9DBBCB1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6467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7649D-512B-4395-BD58-5FAC7ECDF7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998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85A85-F1EF-4A47-80B2-4E21D7F12C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1635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2D491-3569-4ABB-BD3A-E9E4B8E255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58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7AD18-26B3-4C81-A68F-68AC4B3341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986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58071-2FE7-4528-8B9F-8193587EB8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1343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DFB12-6B4E-4F4F-840A-09420325CC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9364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A7A9A-7904-407E-982F-98F3891B8C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8461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B8703-165F-4838-BBE5-CFEDF5747F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7360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367B5-5D96-4158-8C40-1934E83A83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5606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97AAD-17B0-43B0-8F7B-46F506AE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3855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CDF1D-AB8E-4D01-AD14-57F2A1C01C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4485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63085-165A-4A70-8C68-D8F0B7ACED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2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2CD8-8536-469C-9E83-88B9873AC3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9308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8EA96-9762-4C3D-BD30-C8F32D19A4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7749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26C35-64F4-4C14-B94B-143DD1E652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9700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121D3-9D51-49DC-83B7-05A69F79A5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4008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6D22F-245E-4823-B7DE-258D49269C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0692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4E73-237C-4E1C-A2DF-9CC8E88158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8274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A47B0-2E38-4C74-BBDE-CC1B40DCEF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6950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271A5-3851-4E70-86B3-CBA8E31EBF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017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A2850-9735-4D38-84C7-6FDB508FD3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4739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00D6-5275-4E3C-9410-73294359AD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5833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8C5C8-B8B6-4863-B6BB-93D25540C7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388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A79D-D20B-44D3-9C42-64FAD4F28B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5639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EC147-AFDD-4DC6-A4EB-751527A335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0692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3D336-0341-4D76-A93E-5B91546446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2399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8F23A-B8E2-4E29-B7C7-FA772BA6EF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2144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11812-6464-407B-BE2C-6AC84636E5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9789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79431-53C9-4861-B669-C6F3D84D7D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6722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1203F-20E5-48F4-B058-B4F49C7D02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93857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7963-6B9A-4789-BED3-AC5D66E667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1171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B3745-C4DF-4F58-889F-0237D5EAF7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01579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AC38-188D-4E93-BA10-D4DCBF92D3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58530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B5E3D-0360-40F0-B6D6-B9B09EE6CA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95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CE7EB-9A26-462C-90A2-9B26887B8E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6313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92B99-4CBF-47A3-9639-EAFB03FC2D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2692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95660-1878-4081-879D-E3A4A8451C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81517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5EDC-4B48-46F1-A232-ED21F8E56F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6560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CCA05-8E6B-4FD4-B647-00AA7A80B3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1937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28B16-3A64-45D6-8933-75597390F3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6872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8E1E-7C51-4B5E-ACFD-CA01FD5808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8217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4EA40-F754-4AC6-A62E-D69C947FEA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2131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7BF3-DB33-4682-A952-424AD0145D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535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6AE9-9152-406A-A3E5-98064874E1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0442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55F70-FF9D-4EDA-8CAE-C0D397324B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8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B4C28-625B-429D-A231-FD379F75CF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0359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04745-6C5F-4E68-B519-97F263D1A4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24086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DBAA7-5881-4705-B978-258757EB2C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11167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048A2-5F6B-4A8C-B7E3-2A0E7C4039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3515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9CA99-0137-48FA-921D-01DB8A0C42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9245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40262-3A2B-4548-8E21-585742F602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7398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7396-5C94-4643-98BB-942D5AEAB9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3059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05EB3-B79F-4892-B424-618C0685AA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0110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4E84-35EF-42AA-A173-2BB5A1CD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8313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8E76B-9E7A-4276-AD6B-7B31DFB471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44853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44F8C-A80F-4583-BFF5-281E6B96B9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01364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E9CE0A-F41E-4D4F-95C8-387CD533A86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4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109E1-CB45-4B72-8E76-54F8D9D72FA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87025A-E7DD-4C04-A4C6-F5F0B4FC756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9F5764-3E74-4306-9F92-F40B1BAA3E4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F13AE9-5BB1-428D-89CB-5E3694E4F20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161A5-37BA-4D9D-BD1E-104DC73CFBE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06F81-D0FD-4698-8050-B0DCA33B23C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FC53D-3E0F-4946-81F0-1CEDC30AEE2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EFF15-EFCD-4608-906B-6B0F83C048D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page?q=1707977552&amp;p=0&amp;ag=ih&amp;rpt2=simage&amp;qs=text%3D%25D0%25CF%25CD%25C9%25C4%25CF%25D2%25D9%26isize%3D%26ogo%3D5%26rpt%3D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page?q=767352112&amp;p=11&amp;ag=ih&amp;rpt2=simage&amp;qs=text%3D%25DA%25C5%25CD%25CC%25D1%25CE%25C9%25CB%25C1%26isize%3D%26ogo%3D5%26rpt%3D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page?q=1482650256&amp;p=1&amp;ag=ih&amp;rpt2=simage&amp;qs=text%3D%25CB%25D5%25CB%25D5%25D2%25D5%25DA%25C1%26isize%3D%26ogo%3D5%26rpt%3Dimag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4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Урок химии </a:t>
            </a:r>
            <a:r>
              <a:rPr lang="ru-RU" sz="4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10 класс</a:t>
            </a:r>
          </a:p>
          <a:p>
            <a:pPr>
              <a:defRPr/>
            </a:pPr>
            <a:endParaRPr lang="ru-RU" sz="4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Тема: </a:t>
            </a:r>
            <a:r>
              <a:rPr lang="ru-RU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«Биологически активные </a:t>
            </a:r>
            <a:r>
              <a:rPr lang="ru-RU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соединения.</a:t>
            </a:r>
          </a:p>
          <a:p>
            <a:pPr>
              <a:defRPr/>
            </a:pPr>
            <a:r>
              <a:rPr lang="ru-RU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		Витамины»</a:t>
            </a:r>
            <a:endParaRPr lang="ru-RU" sz="5400" b="1" i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300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Функция: предотвращает попадание инфекции в кровь, принимает участие в механизме свертывания крови.</a:t>
            </a:r>
            <a:endParaRPr lang="he-IL" altLang="ru-RU" sz="2400" smtClean="0"/>
          </a:p>
          <a:p>
            <a:pPr eaLnBrk="1" hangingPunct="1">
              <a:buFontTx/>
              <a:buNone/>
            </a:pPr>
            <a:r>
              <a:rPr lang="ru-RU" altLang="ru-RU" sz="2400" smtClean="0"/>
              <a:t>Продукты: все виды капусты, свекла, образуется при участии кишечных бактерий.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Симптомы нехватки: плохая свертываемость крови, неактивная печень.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Передозировка: желтуха, анемия.</a:t>
            </a:r>
            <a:endParaRPr lang="he-IL" altLang="ru-RU" sz="2400" smtClean="0"/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altLang="ru-RU" smtClean="0"/>
              <a:t>Витамин К</a:t>
            </a:r>
          </a:p>
        </p:txBody>
      </p:sp>
      <p:pic>
        <p:nvPicPr>
          <p:cNvPr id="20484" name="Picture 9" descr="http://s46.radikal.ru/i113/0906/76/59d39d7e69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000500"/>
            <a:ext cx="3524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Витамин С аскорбиновая кислота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4033838" cy="263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/>
              <a:t>Продукты:</a:t>
            </a:r>
          </a:p>
          <a:p>
            <a:pPr eaLnBrk="1" hangingPunct="1"/>
            <a:r>
              <a:rPr lang="ru-RU" altLang="ru-RU" sz="2000" smtClean="0"/>
              <a:t>Перец, капуста, клубника, киви, цитрусовые, помидоры, дыня, печень.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b="1" smtClean="0"/>
              <a:t>Передозировка: </a:t>
            </a:r>
          </a:p>
          <a:p>
            <a:pPr eaLnBrk="1" hangingPunct="1"/>
            <a:r>
              <a:rPr lang="ru-RU" altLang="ru-RU" sz="2000" smtClean="0"/>
              <a:t>оксалатовые камни в почках.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52963" y="928688"/>
            <a:ext cx="4033837" cy="3071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/>
              <a:t>Функция:</a:t>
            </a:r>
          </a:p>
          <a:p>
            <a:pPr eaLnBrk="1" hangingPunct="1"/>
            <a:r>
              <a:rPr lang="ru-RU" altLang="ru-RU" sz="2000" smtClean="0"/>
              <a:t>Антиоксидант №1, противораковый, участвует в образовании коллагена, укрепляет иммунную систему, помогает усвоению железа.</a:t>
            </a:r>
          </a:p>
          <a:p>
            <a:pPr eaLnBrk="1" hangingPunct="1">
              <a:buFontTx/>
              <a:buNone/>
            </a:pPr>
            <a:r>
              <a:rPr lang="ru-RU" altLang="ru-RU" sz="2000" b="1" smtClean="0"/>
              <a:t>Симптомы нехватки:</a:t>
            </a:r>
          </a:p>
          <a:p>
            <a:pPr eaLnBrk="1" hangingPunct="1"/>
            <a:r>
              <a:rPr lang="ru-RU" altLang="ru-RU" sz="2000" smtClean="0"/>
              <a:t>Анемия, нарушения иммунитета, плохое ранозаживление, цинга, утомляемость, кровотечения внутренних органов</a:t>
            </a:r>
            <a:r>
              <a:rPr lang="ru-RU" altLang="ru-RU" sz="2400" smtClean="0"/>
              <a:t>.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</p:txBody>
      </p:sp>
      <p:pic>
        <p:nvPicPr>
          <p:cNvPr id="21509" name="Picture 5" descr="E:\Креатив\Текущие проекты\Интернет ресурс primefc.ru\Сайт primefc.ru\Диетология и правильное питание\Катинки витамины\1234463272_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14813"/>
            <a:ext cx="2952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mtClean="0"/>
              <a:t>Витамин В1</a:t>
            </a:r>
            <a:r>
              <a:rPr lang="he-IL" altLang="ru-RU" smtClean="0"/>
              <a:t/>
            </a:r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813"/>
            <a:ext cx="8472488" cy="5929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/>
              <a:t>Функция:</a:t>
            </a:r>
          </a:p>
          <a:p>
            <a:pPr eaLnBrk="1" hangingPunct="1"/>
            <a:r>
              <a:rPr lang="ru-RU" altLang="ru-RU" sz="2000" smtClean="0"/>
              <a:t>Углеводный  обмен, белковый обмен, работа нервной системы, предотвращает гиперкальцемию сосудов, катализатор при образовании желудочного сока.</a:t>
            </a:r>
          </a:p>
          <a:p>
            <a:pPr eaLnBrk="1" hangingPunct="1">
              <a:buFontTx/>
              <a:buNone/>
            </a:pPr>
            <a:r>
              <a:rPr lang="ru-RU" altLang="ru-RU" sz="2000" b="1" smtClean="0"/>
              <a:t>Продукты:</a:t>
            </a:r>
          </a:p>
          <a:p>
            <a:pPr eaLnBrk="1" hangingPunct="1"/>
            <a:r>
              <a:rPr lang="ru-RU" altLang="ru-RU" sz="2000" smtClean="0"/>
              <a:t>Печень, желток, орехи, злаки, крупы.</a:t>
            </a:r>
          </a:p>
          <a:p>
            <a:pPr eaLnBrk="1" hangingPunct="1">
              <a:buFontTx/>
              <a:buNone/>
            </a:pPr>
            <a:r>
              <a:rPr lang="ru-RU" altLang="ru-RU" sz="2000" b="1" smtClean="0"/>
              <a:t>Симптомы нехватки: </a:t>
            </a:r>
          </a:p>
          <a:p>
            <a:pPr eaLnBrk="1" hangingPunct="1"/>
            <a:r>
              <a:rPr lang="ru-RU" altLang="ru-RU" sz="2000" smtClean="0"/>
              <a:t>Слабость, потеря аппетита, нарушения работы НС, болезни сердца.</a:t>
            </a:r>
          </a:p>
          <a:p>
            <a:pPr eaLnBrk="1" hangingPunct="1">
              <a:buFontTx/>
              <a:buNone/>
            </a:pPr>
            <a:r>
              <a:rPr lang="ru-RU" altLang="ru-RU" sz="2000" b="1" smtClean="0"/>
              <a:t>Группа риска:</a:t>
            </a:r>
            <a:r>
              <a:rPr lang="ru-RU" altLang="ru-RU" sz="2000" smtClean="0"/>
              <a:t> подростки, алкоголики, спортсмены.</a:t>
            </a:r>
            <a:endParaRPr lang="ru-RU" altLang="ru-RU" sz="2000" b="1" smtClean="0"/>
          </a:p>
          <a:p>
            <a:pPr eaLnBrk="1" hangingPunct="1"/>
            <a:endParaRPr lang="ru-RU" altLang="ru-RU" sz="2800" smtClean="0"/>
          </a:p>
        </p:txBody>
      </p:sp>
      <p:pic>
        <p:nvPicPr>
          <p:cNvPr id="22532" name="Picture 4" descr="E:\Креатив\Текущие проекты\Интернет ресурс primefc.ru\Сайт primefc.ru\Диетология и правильное питание\Катинки витамины\1234463272_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72000"/>
            <a:ext cx="3381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altLang="ru-RU" sz="6000" b="1" baseline="-2500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altLang="ru-RU" sz="6000" b="1" baseline="-250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0163" y="4286250"/>
            <a:ext cx="388620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рибофлавин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0063" y="1428750"/>
            <a:ext cx="4105275" cy="2376488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Регулирует обмен веществ,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участвует в кроветворении,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снижает усталость глаз, облегчает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поглощение кислорода клетками.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При недостатке - слабость,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снижение аппетита, воспаление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слизистых оболочек, нарушение</a:t>
            </a:r>
          </a:p>
          <a:p>
            <a:pPr algn="ctr" eaLnBrk="1" hangingPunct="1"/>
            <a:r>
              <a:rPr lang="ru-RU" altLang="ru-RU" b="1">
                <a:solidFill>
                  <a:srgbClr val="CC3399"/>
                </a:solidFill>
              </a:rPr>
              <a:t>функций зрения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2916238" y="4149725"/>
            <a:ext cx="2808287" cy="2374900"/>
          </a:xfrm>
          <a:prstGeom prst="octagon">
            <a:avLst>
              <a:gd name="adj" fmla="val 26870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altLang="ru-RU" sz="2000" b="1">
                <a:solidFill>
                  <a:srgbClr val="6600CC"/>
                </a:solidFill>
              </a:rPr>
              <a:t>: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 мясе,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молочных продуктах,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зеленых овощах,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зерновых и бобовых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культурах. </a:t>
            </a:r>
          </a:p>
        </p:txBody>
      </p:sp>
      <p:pic>
        <p:nvPicPr>
          <p:cNvPr id="23560" name="Picture 9" descr="b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1692275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10" descr="b2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1871662" cy="15224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1" descr="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200275" cy="2447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altLang="ru-RU" sz="6000" b="1" baseline="-2500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altLang="ru-RU" sz="6000" b="1" baseline="-250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4757" y="4210844"/>
            <a:ext cx="410368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пантотеновая к-та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401763" y="2133600"/>
            <a:ext cx="3457575" cy="18716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Регулирует 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работу надпочечников,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усвоение витаминов,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 синтез антител,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жировой обмен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628900" y="4149725"/>
            <a:ext cx="2663825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Содержится: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 горохе,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 дрожжах, фундуке,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листовых овощах,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цыплятах, крупах,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икре</a:t>
            </a:r>
          </a:p>
        </p:txBody>
      </p:sp>
      <p:pic>
        <p:nvPicPr>
          <p:cNvPr id="24584" name="Picture 9" descr="b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2051050" cy="230346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10" descr="dros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2592388" cy="18700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altLang="ru-RU" sz="6000" b="1" baseline="-2500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altLang="ru-RU" sz="6000" b="1" baseline="-250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 rot="5400000">
            <a:off x="6451600" y="4214813"/>
            <a:ext cx="3743325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пиридоксин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331913" y="1557338"/>
            <a:ext cx="4319587" cy="24479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Участие в обмене аминокислот,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жиров, работе нервной системы,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снижает уровень холестерина.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При недостатке - анемия,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дерматит, судороги,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расстройство пищеварения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altLang="ru-RU" sz="2000" b="1">
                <a:solidFill>
                  <a:srgbClr val="6600CC"/>
                </a:solidFill>
              </a:rPr>
              <a:t>: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сое, бананах,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 морепродуктах,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картофеле,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 моркови,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бобовых</a:t>
            </a:r>
          </a:p>
        </p:txBody>
      </p:sp>
      <p:pic>
        <p:nvPicPr>
          <p:cNvPr id="25608" name="Picture 9" descr="b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36713" cy="2232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10" descr="ovo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1584325" cy="216058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1" descr="Pp437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2447925" cy="182721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altLang="ru-RU" sz="6000" b="1" baseline="-2500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altLang="ru-RU" sz="6000" b="1" baseline="-250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7138" y="4141788"/>
            <a:ext cx="40322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фолиевая к-та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Участвует в синтезе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 нуклеиновых кислот,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 аминокислот,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регулирует работу 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органов кроветворения</a:t>
            </a: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979613" y="4149725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altLang="ru-RU" sz="2000" b="1">
                <a:solidFill>
                  <a:srgbClr val="6600CC"/>
                </a:solidFill>
              </a:rPr>
              <a:t>: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 мясе, корнеплодах,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финиках, абрикосах,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грибах, тыкве,</a:t>
            </a:r>
            <a:endParaRPr lang="en-US" altLang="ru-RU" sz="2000" b="1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 отрубях</a:t>
            </a:r>
          </a:p>
        </p:txBody>
      </p:sp>
      <p:pic>
        <p:nvPicPr>
          <p:cNvPr id="26632" name="Picture 9" descr="apric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2735263" cy="181768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10" descr="________________________2-116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33825"/>
            <a:ext cx="1820863" cy="26638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1" descr="F4372i"/>
          <p:cNvPicPr>
            <a:picLocks noChangeAspect="1" noChangeArrowheads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3024187" cy="2092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PP</a:t>
            </a:r>
            <a:endParaRPr lang="ru-RU" altLang="ru-RU" sz="60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3338" y="4283075"/>
            <a:ext cx="39592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никотиновая к-та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042988" y="1628775"/>
            <a:ext cx="4681537" cy="20161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Участвует в синтезе нуклеиновых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кислот, аминокислот, регулирует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работу органов кроветворения.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При недостатке - пеллагра 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(поражение кожи, дерматит, диарея,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бессонница, депрессия)</a:t>
            </a: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627313" y="4149725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altLang="ru-RU" sz="2000" b="1">
                <a:solidFill>
                  <a:srgbClr val="6600CC"/>
                </a:solidFill>
              </a:rPr>
              <a:t/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свинине, рыбе,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арахисе, помидорах,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петрушке,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шиповнике,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мяте</a:t>
            </a:r>
          </a:p>
          <a:p>
            <a:pPr algn="ctr" eaLnBrk="1" hangingPunct="1"/>
            <a:endParaRPr lang="ru-RU" altLang="ru-RU" sz="2000" b="1">
              <a:solidFill>
                <a:srgbClr val="6600CC"/>
              </a:solidFill>
            </a:endParaRPr>
          </a:p>
        </p:txBody>
      </p:sp>
      <p:pic>
        <p:nvPicPr>
          <p:cNvPr id="27656" name="Picture 9" descr="i?id=593454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1871662" cy="14605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10" descr="arachis_hypoga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1892300" cy="2808287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1" descr="Pn4367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51025"/>
            <a:ext cx="1728787" cy="12906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smtClean="0"/>
              <a:t>Витамин В12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229600" cy="3714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Функции: производство аминокислот и жирных кислот.</a:t>
            </a:r>
            <a:endParaRPr lang="he-IL" alt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Продукты: внутренние органы животных, мясо, рыба</a:t>
            </a:r>
            <a:r>
              <a:rPr lang="he-IL" altLang="ru-RU" sz="2800" smtClean="0"/>
              <a:t>,</a:t>
            </a:r>
            <a:r>
              <a:rPr lang="ru-RU" altLang="ru-RU" sz="2800" smtClean="0"/>
              <a:t> яйца, твороги и сыры, образуется при помощи кишечных бактерий.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Нехватка: анемия, дегенерация слизистой кишечника, невралгия.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Группа риска: вегетарианцы, старики, язвенники.</a:t>
            </a:r>
          </a:p>
          <a:p>
            <a:pPr eaLnBrk="1" hangingPunct="1">
              <a:lnSpc>
                <a:spcPct val="90000"/>
              </a:lnSpc>
            </a:pPr>
            <a:endParaRPr lang="he-IL" altLang="ru-RU" smtClean="0"/>
          </a:p>
        </p:txBody>
      </p:sp>
      <p:pic>
        <p:nvPicPr>
          <p:cNvPr id="28676" name="Picture 4" descr="E:\Креатив\Текущие проекты\Интернет ресурс primefc.ru\Сайт primefc.ru\Диетология и правильное питание\Катинки витамины\vitami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00563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/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endParaRPr lang="ru-RU" altLang="ru-RU" sz="60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 rot="5400000">
            <a:off x="6849269" y="4266407"/>
            <a:ext cx="3024187" cy="628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4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cs typeface="Arial" panose="020B0604020202020204" pitchFamily="34" charset="0"/>
              </a:rPr>
              <a:t>биотин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Влияет на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 сон и аппетит, 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состояние кожи и волос,</a:t>
            </a:r>
          </a:p>
          <a:p>
            <a:pPr algn="ctr" eaLnBrk="1" hangingPunct="1"/>
            <a:r>
              <a:rPr lang="ru-RU" altLang="ru-RU" sz="2000" b="1">
                <a:solidFill>
                  <a:srgbClr val="CC3399"/>
                </a:solidFill>
              </a:rPr>
              <a:t>уровень холестерина в крови</a:t>
            </a: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CC3399"/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>
                <a:solidFill>
                  <a:srgbClr val="6600CC"/>
                </a:solidFill>
              </a:rPr>
              <a:t>Содержится: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в капусте,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грибах, бобовых,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землянике,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кукурузе, </a:t>
            </a:r>
          </a:p>
          <a:p>
            <a:pPr algn="ctr" eaLnBrk="1" hangingPunct="1"/>
            <a:r>
              <a:rPr lang="ru-RU" altLang="ru-RU" sz="2000" b="1">
                <a:solidFill>
                  <a:srgbClr val="6600CC"/>
                </a:solidFill>
              </a:rPr>
              <a:t>мясе</a:t>
            </a:r>
          </a:p>
        </p:txBody>
      </p:sp>
      <p:pic>
        <p:nvPicPr>
          <p:cNvPr id="29704" name="Picture 9" descr="i?id=569851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1800225" cy="15113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0" descr="i?id=1243157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92313"/>
            <a:ext cx="2665413" cy="17970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1" descr="Pb4378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2592388" cy="193516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92150"/>
            <a:ext cx="85693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Цель урока:</a:t>
            </a:r>
          </a:p>
          <a:p>
            <a:pPr>
              <a:defRPr/>
            </a:pPr>
            <a:endParaRPr lang="ru-RU" b="1" i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Сформировать у учащихся представление о витаминах, как биологически активных соединениях,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рассмотреть классификацию и обозначение витаминов,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ввести понятие об авитаминозах, </a:t>
            </a:r>
            <a:r>
              <a:rPr lang="ru-RU" sz="2000" b="1" i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гипер</a:t>
            </a: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 и гиповитаминозах,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проанализировать влияние витаминов на организм человека;</a:t>
            </a:r>
          </a:p>
          <a:p>
            <a:pPr marL="457200" indent="-457200">
              <a:defRPr/>
            </a:pPr>
            <a:endParaRPr lang="ru-RU" sz="2000" b="1" i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457200" indent="-457200"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2.   Способствовать </a:t>
            </a:r>
            <a:r>
              <a:rPr lang="ru-RU" sz="2000" b="1" i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здоровьесберегающему</a:t>
            </a: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воспитанию, воспитанию самостоятельности и ответственности, интереса к предмету;</a:t>
            </a:r>
          </a:p>
          <a:p>
            <a:pPr marL="457200" indent="-457200">
              <a:defRPr/>
            </a:pPr>
            <a:endParaRPr lang="ru-RU" sz="2000" b="1" i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3.   Развивать память, воображение, мыслительные способности, расширять кругозор учащихся.</a:t>
            </a:r>
          </a:p>
          <a:p>
            <a:pPr>
              <a:defRPr/>
            </a:pPr>
            <a:endParaRPr lang="ru-RU" sz="2400" b="1" i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0"/>
          <a:ext cx="813690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188" y="765175"/>
            <a:ext cx="21621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2800" b="1" u="sng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Итоги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629400"/>
            <a:ext cx="82089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2800" b="1" i="1" u="sng" dirty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задание:  § 20 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800" b="1" i="1" u="sng" dirty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Приготовить устное сообщение на тему «Витамины»</a:t>
            </a:r>
            <a:endParaRPr lang="ru-RU" sz="2800" b="1" i="1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ru-RU" sz="2800" b="1" i="1" u="sng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ru-RU" sz="2800" b="1" i="1" u="sng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ru-RU" sz="4800" b="1" i="1" u="sng" dirty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 спасибо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ru-RU" sz="2800" b="1" i="1" u="sng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800" b="1" i="1" u="sng" dirty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800" b="1" i="1" u="sng" dirty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окончен</a:t>
            </a:r>
            <a:endParaRPr lang="ru-RU" sz="2800" b="1" i="1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624"/>
            <a:ext cx="8208912" cy="12311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Результаты социологического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опроса  о значении витаминов:</a:t>
            </a:r>
          </a:p>
          <a:p>
            <a:pPr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981075"/>
          <a:ext cx="8893175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588"/>
                <a:gridCol w="1111647"/>
                <a:gridCol w="1111647"/>
                <a:gridCol w="1111647"/>
                <a:gridCol w="1111647"/>
              </a:tblGrid>
              <a:tr h="4047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вопрос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Ответ на 100% опрошенных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91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Часто ли вы болеете? </a:t>
                      </a:r>
                    </a:p>
                    <a:p>
                      <a:endParaRPr lang="ru-RU" sz="1800" dirty="0"/>
                    </a:p>
                  </a:txBody>
                  <a:tcPr marL="91447" marR="91447" marT="45716" marB="45716"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 Редко – 67%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 Очень редко – 16 %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 Часто            -   17 %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9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Если вы простудились считаете ли вы необходимым принимать витамины?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Да   – 82%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Нет – 18</a:t>
                      </a:r>
                      <a:r>
                        <a:rPr lang="ru-RU" sz="1800" baseline="0" dirty="0" smtClean="0"/>
                        <a:t> 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5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В какое время года нужно принимать витамины?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Весной</a:t>
                      </a:r>
                      <a:r>
                        <a:rPr lang="ru-RU" sz="1800" baseline="0" dirty="0" smtClean="0"/>
                        <a:t> и осенью  – 28%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Постоянно             - 72%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9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Как вы думаете чаще болеет тот, кто принимает витамины, или тот, кто</a:t>
                      </a:r>
                      <a:r>
                        <a:rPr lang="ru-RU" sz="1800" baseline="0" dirty="0" smtClean="0"/>
                        <a:t> их не принимает?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Кто не принимает  - 85,8</a:t>
                      </a:r>
                      <a:r>
                        <a:rPr lang="ru-RU" sz="1800" baseline="0" dirty="0" smtClean="0"/>
                        <a:t> 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Кто принимает       - 14,2%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9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5.Кому больше нужны витамины?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Детям и</a:t>
                      </a:r>
                      <a:r>
                        <a:rPr lang="ru-RU" sz="1800" baseline="0" dirty="0" smtClean="0"/>
                        <a:t/>
                      </a:r>
                      <a:r>
                        <a:rPr lang="ru-RU" sz="1800" dirty="0" smtClean="0"/>
                        <a:t>пожилым людям  - 100%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Нужны всем                      – 72,3 %</a:t>
                      </a:r>
                    </a:p>
                    <a:p>
                      <a:endParaRPr lang="ru-RU" sz="1800" dirty="0"/>
                    </a:p>
                  </a:txBody>
                  <a:tcPr marL="91447" marR="91447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9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6.Какие продукты вы используете в пищу чтобы в организме был достаток</a:t>
                      </a:r>
                      <a:r>
                        <a:rPr lang="ru-RU" sz="1800" baseline="0" dirty="0" smtClean="0"/>
                        <a:t> витаминов?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Овощи</a:t>
                      </a:r>
                    </a:p>
                    <a:p>
                      <a:r>
                        <a:rPr lang="ru-RU" sz="1800" dirty="0" smtClean="0"/>
                        <a:t>96%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Фрукты </a:t>
                      </a:r>
                    </a:p>
                    <a:p>
                      <a:r>
                        <a:rPr lang="ru-RU" sz="1800" dirty="0" smtClean="0"/>
                        <a:t>96%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Молоко</a:t>
                      </a:r>
                    </a:p>
                    <a:p>
                      <a:r>
                        <a:rPr lang="ru-RU" sz="1800" dirty="0" smtClean="0"/>
                        <a:t>66 %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Мясо</a:t>
                      </a:r>
                    </a:p>
                    <a:p>
                      <a:r>
                        <a:rPr lang="ru-RU" sz="1800" dirty="0" smtClean="0"/>
                        <a:t>61%</a:t>
                      </a:r>
                      <a:endParaRPr lang="ru-RU" sz="1800" dirty="0"/>
                    </a:p>
                  </a:txBody>
                  <a:tcPr marL="91447" marR="91447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latin typeface="Georgia" panose="02040502050405020303" pitchFamily="18" charset="0"/>
              </a:rPr>
              <a:t>ВИТАМИНЫ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B050"/>
                </a:solidFill>
                <a:latin typeface="Georgia" panose="02040502050405020303" pitchFamily="18" charset="0"/>
              </a:rPr>
              <a:t>Когда весна придет?</a:t>
            </a:r>
          </a:p>
          <a:p>
            <a:pPr eaLnBrk="1" hangingPunct="1"/>
            <a:r>
              <a:rPr lang="ru-RU" altLang="ru-RU" sz="2800" smtClean="0">
                <a:solidFill>
                  <a:srgbClr val="00B050"/>
                </a:solidFill>
                <a:latin typeface="Georgia" panose="02040502050405020303" pitchFamily="18" charset="0"/>
              </a:rPr>
              <a:t>Не знаю.</a:t>
            </a:r>
          </a:p>
          <a:p>
            <a:pPr eaLnBrk="1" hangingPunct="1"/>
            <a:r>
              <a:rPr lang="ru-RU" altLang="ru-RU" sz="2800" smtClean="0">
                <a:solidFill>
                  <a:srgbClr val="00B050"/>
                </a:solidFill>
                <a:latin typeface="Georgia" panose="02040502050405020303" pitchFamily="18" charset="0"/>
              </a:rPr>
              <a:t>Пройдут дожди, сойдут снега…</a:t>
            </a:r>
          </a:p>
        </p:txBody>
      </p:sp>
      <p:pic>
        <p:nvPicPr>
          <p:cNvPr id="4" name="Рисунок 3" descr="витам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85750"/>
            <a:ext cx="3238500" cy="3238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720725"/>
          </a:xfrm>
          <a:noFill/>
          <a:ln w="25400" cmpd="dbl"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ИЗ  ИСТОРИИ…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545137"/>
          </a:xfrm>
          <a:noFill/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Витамины - это органические вещества, поступающие в организмы человека и животных с пищей или синтезируемые ими, необходимые для нормального обмена веществ.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Витамины открыты Н. И. Луниным в 1880 году.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Первым выделил витамин в кристаллическом виде польский ученый Казимир Функ в 1911 году. Год спустя он же придумал и название - от латинского "vita" - "жизнь".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Сейчас известно около 50 видов витаминов.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В организме они, как правило, не откладываются, а их избытки выводятся органами выделения.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Наибольшее количество витаминов имеется в растительных продуктах, но некоторые содержатся только в животных продуктах.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ru-RU" altLang="ru-RU" sz="2400" b="1" smtClean="0">
                <a:solidFill>
                  <a:srgbClr val="920049"/>
                </a:solidFill>
              </a:rPr>
              <a:t>При недостатке витаминов в пище в организме развиваются заболевания - гипоавитаминозы.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755650" y="3860800"/>
            <a:ext cx="2303463" cy="0"/>
          </a:xfrm>
          <a:prstGeom prst="line">
            <a:avLst/>
          </a:prstGeom>
          <a:noFill/>
          <a:ln w="38100">
            <a:solidFill>
              <a:srgbClr val="9200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33600" y="762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 w="698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0063" y="1071563"/>
            <a:ext cx="81438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</a:rPr>
              <a:t>Органические вещества, ответственные за правильное функционирование человеческого организма. </a:t>
            </a:r>
            <a:r>
              <a:rPr lang="he-IL" altLang="ru-RU" sz="2400" b="1">
                <a:latin typeface="Times New Roman" panose="02020603050405020304" pitchFamily="18" charset="0"/>
              </a:rPr>
              <a:t/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 Человек не способен производить их, или производит их в недостаточном количестве.</a:t>
            </a:r>
            <a:endParaRPr lang="he-IL" altLang="ru-RU" sz="2400" b="1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e-IL" altLang="ru-RU" sz="2400" b="1">
              <a:solidFill>
                <a:srgbClr val="F84108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84108"/>
                </a:solidFill>
                <a:latin typeface="Times New Roman" panose="02020603050405020304" pitchFamily="18" charset="0"/>
              </a:rPr>
              <a:t>Мы получаем витамины из пищи.</a:t>
            </a:r>
            <a:r>
              <a:rPr lang="en-US" altLang="ru-RU" sz="2400" b="1">
                <a:solidFill>
                  <a:srgbClr val="F84108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400" b="1">
                <a:solidFill>
                  <a:srgbClr val="F84108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Витамины делятся на водорастворимые и на жирорастворимые.</a:t>
            </a:r>
            <a:r>
              <a:rPr lang="en-US" altLang="ru-RU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32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en-US" altLang="ru-RU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85800" y="0"/>
            <a:ext cx="1905000" cy="1071563"/>
          </a:xfrm>
          <a:prstGeom prst="cloudCallout">
            <a:avLst>
              <a:gd name="adj1" fmla="val 94917"/>
              <a:gd name="adj2" fmla="val 42426"/>
            </a:avLst>
          </a:prstGeom>
          <a:gradFill rotWithShape="0">
            <a:gsLst>
              <a:gs pos="0">
                <a:schemeClr val="accent2"/>
              </a:gs>
              <a:gs pos="100000">
                <a:srgbClr val="F841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5800" y="28575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</a:rPr>
              <a:t>Кто мы</a:t>
            </a:r>
            <a:r>
              <a:rPr lang="he-IL" altLang="ru-RU" sz="2400" b="1">
                <a:latin typeface="Times New Roman" panose="02020603050405020304" pitchFamily="18" charset="0"/>
              </a:rPr>
              <a:t>?</a:t>
            </a:r>
            <a:endParaRPr lang="ru-RU" altLang="ru-RU" sz="2400" b="1">
              <a:latin typeface="Times New Roman" panose="02020603050405020304" pitchFamily="18" charset="0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857625" y="0"/>
            <a:ext cx="485775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6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Витамины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143375" y="28575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3" name="Picture 9" descr="E:\Креатив\Текущие проекты\Интернет ресурс primefc.ru\Сайт primefc.ru\Диетология и правильное питание\Катинки витамины\vita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8625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E:\Креатив\Текущие проекты\Интернет ресурс primefc.ru\Сайт primefc.ru\Диетология и правильное питание\Катинки витамины\big_4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72000"/>
            <a:ext cx="3143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Витамин 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600200"/>
            <a:ext cx="4429125" cy="1971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Продукты:</a:t>
            </a:r>
          </a:p>
          <a:p>
            <a:pPr eaLnBrk="1" hangingPunct="1"/>
            <a:r>
              <a:rPr lang="ru-RU" altLang="ru-RU" sz="2400" smtClean="0"/>
              <a:t>Яичный желток, морковь, рыбий жир, сметана, молоко, печень.</a:t>
            </a:r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en-US" altLang="ru-RU" sz="2400" smtClean="0"/>
          </a:p>
          <a:p>
            <a:pPr eaLnBrk="1" hangingPunct="1">
              <a:buFontTx/>
              <a:buNone/>
            </a:pPr>
            <a:r>
              <a:rPr lang="ru-RU" altLang="ru-RU" sz="2400" b="1" smtClean="0"/>
              <a:t>Передозировка:</a:t>
            </a:r>
          </a:p>
          <a:p>
            <a:pPr eaLnBrk="1" hangingPunct="1"/>
            <a:r>
              <a:rPr lang="ru-RU" altLang="ru-RU" sz="2400" smtClean="0"/>
              <a:t>Головная боль, токсичен для печени, истончает волосы, шелушение кожи.</a:t>
            </a:r>
            <a:endParaRPr lang="he-IL" altLang="ru-RU" sz="240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786313" y="1571625"/>
            <a:ext cx="4033837" cy="2179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Функция:</a:t>
            </a:r>
          </a:p>
          <a:p>
            <a:pPr eaLnBrk="1" hangingPunct="1"/>
            <a:r>
              <a:rPr lang="ru-RU" altLang="ru-RU" sz="2400" smtClean="0"/>
              <a:t>улучшение зрения, восстановление кожного покрова, укрепление волос, регенерация клеток.</a:t>
            </a:r>
          </a:p>
          <a:p>
            <a:pPr eaLnBrk="1" hangingPunct="1">
              <a:buFontTx/>
              <a:buNone/>
            </a:pPr>
            <a:r>
              <a:rPr lang="ru-RU" altLang="ru-RU" sz="2400" b="1" smtClean="0"/>
              <a:t>Симптомы нехватки:</a:t>
            </a:r>
          </a:p>
          <a:p>
            <a:pPr eaLnBrk="1" hangingPunct="1"/>
            <a:r>
              <a:rPr lang="ru-RU" altLang="ru-RU" sz="2400" smtClean="0"/>
              <a:t>ухудшение зрения, куриная(ночная) слепота, кожные проблемы.</a:t>
            </a:r>
          </a:p>
          <a:p>
            <a:pPr eaLnBrk="1" hangingPunct="1">
              <a:buFontTx/>
              <a:buNone/>
            </a:pPr>
            <a:endParaRPr lang="ru-RU" altLang="ru-RU" sz="2400" b="1" smtClean="0"/>
          </a:p>
          <a:p>
            <a:pPr eaLnBrk="1" hangingPunct="1"/>
            <a:endParaRPr lang="ru-RU" altLang="ru-RU" sz="2400" b="1" smtClean="0"/>
          </a:p>
          <a:p>
            <a:pPr eaLnBrk="1" hangingPunct="1"/>
            <a:endParaRPr lang="he-IL" altLang="ru-RU" sz="2400" smtClean="0"/>
          </a:p>
        </p:txBody>
      </p:sp>
      <p:pic>
        <p:nvPicPr>
          <p:cNvPr id="17413" name="Picture 6" descr="http://s50.radikal.ru/i130/0906/28/87707f873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2145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Витамин </a:t>
            </a:r>
            <a:r>
              <a:rPr lang="en-US" altLang="ru-RU" sz="4000" smtClean="0"/>
              <a:t>D,D1,D2 </a:t>
            </a:r>
            <a:r>
              <a:rPr lang="ru-RU" altLang="ru-RU" sz="4000" smtClean="0"/>
              <a:t>кальциферол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3838" cy="2179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Продукты:</a:t>
            </a:r>
          </a:p>
          <a:p>
            <a:pPr eaLnBrk="1" hangingPunct="1"/>
            <a:r>
              <a:rPr lang="ru-RU" altLang="ru-RU" sz="2400" smtClean="0"/>
              <a:t>рыбий жир, сметана, печень, яичный желток.</a:t>
            </a:r>
            <a:endParaRPr lang="he-IL" altLang="ru-RU" sz="240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52963" y="1600200"/>
            <a:ext cx="4033837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Функция:</a:t>
            </a:r>
          </a:p>
          <a:p>
            <a:pPr eaLnBrk="1" hangingPunct="1"/>
            <a:r>
              <a:rPr lang="ru-RU" altLang="ru-RU" sz="2400" smtClean="0"/>
              <a:t>деление клеток лимфы, усвоение кальция и фосфора в костях.</a:t>
            </a:r>
          </a:p>
          <a:p>
            <a:pPr eaLnBrk="1" hangingPunct="1"/>
            <a:endParaRPr lang="ru-RU" altLang="ru-RU" sz="2400" smtClean="0"/>
          </a:p>
          <a:p>
            <a:pPr eaLnBrk="1" hangingPunct="1">
              <a:buFontTx/>
              <a:buNone/>
            </a:pPr>
            <a:r>
              <a:rPr lang="ru-RU" altLang="ru-RU" sz="2400" b="1" smtClean="0"/>
              <a:t>Симптомы нехватки:</a:t>
            </a:r>
          </a:p>
          <a:p>
            <a:pPr eaLnBrk="1" hangingPunct="1"/>
            <a:r>
              <a:rPr lang="ru-RU" altLang="ru-RU" sz="2400" smtClean="0"/>
              <a:t>рахитизм, понижение мышечного тонуса.</a:t>
            </a:r>
          </a:p>
          <a:p>
            <a:pPr eaLnBrk="1" hangingPunct="1">
              <a:buFontTx/>
              <a:buNone/>
            </a:pPr>
            <a:endParaRPr lang="he-IL" altLang="ru-RU" sz="2400" b="1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357188" y="2857500"/>
            <a:ext cx="4033837" cy="2000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Передозировка:</a:t>
            </a:r>
          </a:p>
          <a:p>
            <a:pPr eaLnBrk="1" hangingPunct="1"/>
            <a:r>
              <a:rPr lang="ru-RU" altLang="ru-RU" sz="2400" smtClean="0"/>
              <a:t>Гиперкальцемия, накопление кальция в почках, сердце, сосудах и суставах.</a:t>
            </a:r>
            <a:endParaRPr lang="he-IL" altLang="ru-RU" sz="2400" smtClean="0"/>
          </a:p>
        </p:txBody>
      </p:sp>
      <p:pic>
        <p:nvPicPr>
          <p:cNvPr id="18438" name="Picture 6" descr="E:\Креатив\Текущие проекты\Интернет ресурс primefc.ru\Сайт primefc.ru\Диетология и правильное питание\Катинки витамины\vitamins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929188"/>
            <a:ext cx="3333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Витамин Е токоферол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3838" cy="2179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Продукты:</a:t>
            </a:r>
          </a:p>
          <a:p>
            <a:pPr eaLnBrk="1" hangingPunct="1"/>
            <a:r>
              <a:rPr lang="ru-RU" altLang="ru-RU" sz="2400" smtClean="0"/>
              <a:t>растительное масло, авокадо, орехи, ростки пшеницы, батат.</a:t>
            </a:r>
            <a:endParaRPr lang="he-IL" altLang="ru-RU" sz="24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52963" y="1600200"/>
            <a:ext cx="4033837" cy="2179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Функция:</a:t>
            </a:r>
          </a:p>
          <a:p>
            <a:pPr eaLnBrk="1" hangingPunct="1"/>
            <a:r>
              <a:rPr lang="ru-RU" altLang="ru-RU" sz="2400" smtClean="0"/>
              <a:t>Антиоксидант вместе с А и С, разжижает кровь, укрепляет иммунитет.</a:t>
            </a:r>
            <a:endParaRPr lang="he-IL" altLang="ru-RU" sz="240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57200" y="3500438"/>
            <a:ext cx="4033838" cy="1000125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Нет передозировки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52963" y="3946525"/>
            <a:ext cx="4033837" cy="2179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Симптомы нехватки:</a:t>
            </a:r>
          </a:p>
          <a:p>
            <a:pPr eaLnBrk="1" hangingPunct="1"/>
            <a:r>
              <a:rPr lang="ru-RU" altLang="ru-RU" sz="2400" smtClean="0"/>
              <a:t>Нарушения состава крови у детей, ранние роды, анемии, отеки.</a:t>
            </a:r>
            <a:endParaRPr lang="he-IL" altLang="ru-RU" sz="2400" smtClean="0"/>
          </a:p>
        </p:txBody>
      </p:sp>
      <p:pic>
        <p:nvPicPr>
          <p:cNvPr id="19463" name="Picture 7" descr="E:\Креатив\Текущие проекты\Интернет ресурс primefc.ru\Сайт primefc.ru\Диетология и правильное питание\Катинки витамины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1938"/>
            <a:ext cx="3262313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">
  <a:themeElements>
    <a:clrScheme name="042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4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2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2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2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042</Template>
  <TotalTime>125</TotalTime>
  <Words>1061</Words>
  <Application>Microsoft Office PowerPoint</Application>
  <PresentationFormat>Экран (4:3)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Calibri</vt:lpstr>
      <vt:lpstr>Georgia</vt:lpstr>
      <vt:lpstr>Bookman Old Style</vt:lpstr>
      <vt:lpstr>Wingdings</vt:lpstr>
      <vt:lpstr>Times New Roman</vt:lpstr>
      <vt:lpstr>Arial Black</vt:lpstr>
      <vt:lpstr>042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Презентация PowerPoint</vt:lpstr>
      <vt:lpstr>Презентация PowerPoint</vt:lpstr>
      <vt:lpstr>Презентация PowerPoint</vt:lpstr>
      <vt:lpstr>ВИТАМИНЫ</vt:lpstr>
      <vt:lpstr>ИЗ  ИСТОРИИ…</vt:lpstr>
      <vt:lpstr>Презентация PowerPoint</vt:lpstr>
      <vt:lpstr>Витамин А</vt:lpstr>
      <vt:lpstr>Витамин D,D1,D2 кальциферол</vt:lpstr>
      <vt:lpstr>Витамин Е токоферол </vt:lpstr>
      <vt:lpstr>Витамин К</vt:lpstr>
      <vt:lpstr>Витамин С аскорбиновая кислота </vt:lpstr>
      <vt:lpstr>Витамин В1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 В12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TinTin</cp:lastModifiedBy>
  <cp:revision>16</cp:revision>
  <dcterms:created xsi:type="dcterms:W3CDTF">2010-07-16T11:27:55Z</dcterms:created>
  <dcterms:modified xsi:type="dcterms:W3CDTF">2015-12-03T10:11:48Z</dcterms:modified>
</cp:coreProperties>
</file>