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FCBE"/>
    <a:srgbClr val="F9FEB4"/>
    <a:srgbClr val="FF9900"/>
    <a:srgbClr val="7F7C02"/>
    <a:srgbClr val="787806"/>
    <a:srgbClr val="D4DED4"/>
    <a:srgbClr val="FF0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326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326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C666A-715F-4C45-921B-9E67549658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2495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10FCE-30D4-491A-B043-EFD508911E23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026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F0824A-C66D-45A2-A7DF-4C3548861D1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149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6BFFF9-3EFF-4D36-AA2A-6EC64288135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144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136B7F-A120-4672-A300-25B6687009F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086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04F0AB-3066-444F-9BFC-B9231E7201C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439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E5A44B-A75F-424D-BC34-5C3E7FF061F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422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27C0DB-DC92-4532-A2BD-3C19AF893D0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07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8F2FE2-C20C-48D7-8829-4304725CA1E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551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335E96-B40C-4EDB-BB28-8B47366C916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949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9299C4-FC51-4B38-B167-BEE305CDE45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270371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fld id="{F497A02B-FBE1-4310-9A5C-32311D078549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5222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223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223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5223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5223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5223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5223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5223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5223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522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18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12" Type="http://schemas.openxmlformats.org/officeDocument/2006/relationships/image" Target="../media/image17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11" Type="http://schemas.openxmlformats.org/officeDocument/2006/relationships/image" Target="../media/image16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png"/></Relationships>
</file>

<file path=ppt/slides/_rels/slide7.xml.rels><?xml version="1.0" encoding="UTF-8" standalone="yes"?>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8.xml.rels><?xml version="1.0" encoding="UTF-8" standalone="yes"?>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91691" y="5103674"/>
            <a:ext cx="9235692" cy="276998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Arial" charset="0"/>
              </a:rPr>
              <a:t/>
            </a:r>
            <a:r>
              <a:rPr lang="ru-RU" sz="32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Arial" charset="0"/>
              </a:rPr>
              <a:t>Учитель:</a:t>
            </a:r>
            <a:endParaRPr lang="ru-RU" sz="2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Arial" charset="0"/>
              </a:rPr>
              <a:t>Баршадская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Arial" charset="0"/>
              </a:rPr>
              <a:t> Евгения Борисовна</a:t>
            </a:r>
          </a:p>
          <a:p>
            <a:pPr>
              <a:defRPr/>
            </a:pP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  <a:cs typeface="Arial" charset="0"/>
            </a:endParaRPr>
          </a:p>
          <a:p>
            <a:pPr algn="r"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cs typeface="Arial" charset="0"/>
              </a:rPr>
              <a:t/>
            </a:r>
          </a:p>
        </p:txBody>
      </p:sp>
      <p:pic>
        <p:nvPicPr>
          <p:cNvPr id="38914" name="Picture 2" descr="C:\Users\Ольга\Desktop\маме\ЭКОНОМИКА\картинки экономика\зп\full127877810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94363" y="0"/>
            <a:ext cx="3449637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72505" y="2438400"/>
            <a:ext cx="8271495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  <a:cs typeface="Arial" charset="0"/>
              </a:rPr>
              <a:t>Урок обществознания</a:t>
            </a:r>
          </a:p>
          <a:p>
            <a:pPr algn="r">
              <a:defRPr/>
            </a:pPr>
            <a:r>
              <a:rPr lang="ru-RU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  <a:cs typeface="Arial" charset="0"/>
              </a:rPr>
              <a:t>7 </a:t>
            </a:r>
            <a:r>
              <a:rPr lang="ru-RU" sz="4800" b="1" cap="all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  <a:cs typeface="Arial" charset="0"/>
              </a:rPr>
              <a:t>кл</a:t>
            </a:r>
            <a:r>
              <a:rPr lang="ru-RU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charset="0"/>
                <a:cs typeface="Arial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C:\Users\Ольга\Desktop\маме\картинки экономика\1306426018_93371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91000" y="0"/>
            <a:ext cx="40386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1676400"/>
            <a:ext cx="9588010" cy="4114800"/>
          </a:xfrm>
          <a:prstGeom prst="rect">
            <a:avLst/>
          </a:prstGeom>
          <a:noFill/>
        </p:spPr>
        <p:txBody>
          <a:bodyPr wrap="none">
            <a:prstTxWarp prst="textCurveDown">
              <a:avLst/>
            </a:prstTxWarp>
            <a:spAutoFit/>
            <a:scene3d>
              <a:camera prst="isometricOffAxis2Left"/>
              <a:lightRig rig="threePt" dir="t"/>
            </a:scene3d>
          </a:bodyPr>
          <a:lstStyle/>
          <a:p>
            <a:pPr algn="ctr">
              <a:defRPr/>
            </a:pPr>
            <a:r>
              <a:rPr lang="ru-RU" sz="6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FF6600">
                        <a:shade val="30000"/>
                        <a:satMod val="115000"/>
                      </a:srgbClr>
                    </a:gs>
                    <a:gs pos="50000">
                      <a:srgbClr val="FF6600">
                        <a:shade val="67500"/>
                        <a:satMod val="115000"/>
                      </a:srgbClr>
                    </a:gs>
                    <a:gs pos="100000">
                      <a:srgbClr val="FF6600">
                        <a:shade val="100000"/>
                        <a:satMod val="115000"/>
                      </a:srgbClr>
                    </a:gs>
                  </a:gsLst>
                  <a:lin ang="5400000" scaled="1"/>
                  <a:tileRect/>
                </a:gra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rial" charset="0"/>
                <a:cs typeface="Arial" charset="0"/>
              </a:rPr>
              <a:t>Спасибо за внимание!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4"/>
          <p:cNvSpPr>
            <a:spLocks noChangeArrowheads="1" noChangeShapeType="1" noTextEdit="1"/>
          </p:cNvSpPr>
          <p:nvPr/>
        </p:nvSpPr>
        <p:spPr bwMode="auto">
          <a:xfrm>
            <a:off x="533400" y="762000"/>
            <a:ext cx="6553200" cy="1676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b="1" i="1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2">
                    <a:alpha val="52940"/>
                  </a:schemeClr>
                </a:solidFill>
                <a:effectLst>
                  <a:outerShdw dist="107763" dir="13500000" algn="ctr" rotWithShape="0">
                    <a:srgbClr val="868686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Тема занятия:</a:t>
            </a:r>
          </a:p>
        </p:txBody>
      </p:sp>
      <p:pic>
        <p:nvPicPr>
          <p:cNvPr id="4104" name="Picture 8" descr="1311854204_gold_2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19600" y="3427413"/>
            <a:ext cx="4495800" cy="3368675"/>
          </a:xfrm>
          <a:prstGeom prst="rect">
            <a:avLst/>
          </a:prstGeom>
          <a:noFill/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4100" name="WordArt 9"/>
          <p:cNvSpPr>
            <a:spLocks noChangeArrowheads="1" noChangeShapeType="1" noTextEdit="1"/>
          </p:cNvSpPr>
          <p:nvPr/>
        </p:nvSpPr>
        <p:spPr bwMode="auto">
          <a:xfrm>
            <a:off x="457200" y="1828800"/>
            <a:ext cx="8686800" cy="2209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ru-RU" sz="3600" b="1" i="1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alpha val="52940"/>
                  </a:schemeClr>
                </a:solidFill>
                <a:effectLst>
                  <a:outerShdw dist="107763" dir="13500000" algn="ctr" rotWithShape="0">
                    <a:srgbClr val="868686">
                      <a:alpha val="50000"/>
                    </a:srgbClr>
                  </a:outerShdw>
                </a:effectLst>
                <a:cs typeface="Arial" panose="020B0604020202020204" pitchFamily="34" charset="0"/>
              </a:rPr>
              <a:t>"Деньги, их функции"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4"/>
          <p:cNvSpPr>
            <a:spLocks noChangeArrowheads="1" noChangeShapeType="1" noTextEdit="1"/>
          </p:cNvSpPr>
          <p:nvPr/>
        </p:nvSpPr>
        <p:spPr bwMode="auto">
          <a:xfrm>
            <a:off x="762000" y="838200"/>
            <a:ext cx="7315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/>
                    </a:gs>
                    <a:gs pos="100000">
                      <a:srgbClr val="474776"/>
                    </a:gs>
                  </a:gsLst>
                  <a:lin ang="5400000" scaled="1"/>
                </a:gradFill>
                <a:effectLst>
                  <a:outerShdw dist="107763" dir="13500000" algn="ctr" rotWithShape="0">
                    <a:schemeClr val="accent2">
                      <a:alpha val="50000"/>
                    </a:schemeClr>
                  </a:outerShdw>
                </a:effectLst>
                <a:latin typeface="Impact" panose="020B0806030902050204" pitchFamily="34" charset="0"/>
              </a:rPr>
              <a:t>План занятия:</a:t>
            </a: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304800" y="1828800"/>
            <a:ext cx="8610600" cy="381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ru-RU" altLang="ru-RU" sz="4000" b="1"/>
              <a:t> Как деньги стали деньгами?</a:t>
            </a:r>
          </a:p>
          <a:p>
            <a:pPr eaLnBrk="1" hangingPunct="1"/>
            <a:endParaRPr lang="ru-RU" altLang="ru-RU" sz="4000" b="1"/>
          </a:p>
          <a:p>
            <a:pPr eaLnBrk="1" hangingPunct="1"/>
            <a:r>
              <a:rPr lang="ru-RU" altLang="ru-RU" sz="4000" b="1"/>
              <a:t>2. Исторические формы денег;</a:t>
            </a:r>
          </a:p>
          <a:p>
            <a:pPr eaLnBrk="1" hangingPunct="1"/>
            <a:endParaRPr lang="ru-RU" altLang="ru-RU" sz="4000" b="1"/>
          </a:p>
          <a:p>
            <a:pPr eaLnBrk="1" hangingPunct="1"/>
            <a:r>
              <a:rPr lang="ru-RU" altLang="ru-RU" sz="4000" b="1"/>
              <a:t>3. Функции денег.</a:t>
            </a:r>
          </a:p>
          <a:p>
            <a:pPr eaLnBrk="1" hangingPunct="1"/>
            <a:endParaRPr lang="ru-RU" altLang="ru-RU" sz="4000" b="1"/>
          </a:p>
        </p:txBody>
      </p:sp>
      <p:pic>
        <p:nvPicPr>
          <p:cNvPr id="54279" name="Picture 7" descr="main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1600" y="3870325"/>
            <a:ext cx="3733800" cy="2987675"/>
          </a:xfrm>
          <a:prstGeom prst="rect">
            <a:avLst/>
          </a:prstGeom>
          <a:noFill/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3" name="WordArt 7"/>
          <p:cNvSpPr>
            <a:spLocks noChangeArrowheads="1" noChangeShapeType="1" noTextEdit="1"/>
          </p:cNvSpPr>
          <p:nvPr/>
        </p:nvSpPr>
        <p:spPr bwMode="auto">
          <a:xfrm>
            <a:off x="2971800" y="609600"/>
            <a:ext cx="28194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2F5E"/>
                    </a:gs>
                    <a:gs pos="50000">
                      <a:srgbClr val="0066CC"/>
                    </a:gs>
                    <a:gs pos="100000">
                      <a:srgbClr val="002F5E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ОБМЕН</a:t>
            </a:r>
          </a:p>
        </p:txBody>
      </p:sp>
      <p:sp>
        <p:nvSpPr>
          <p:cNvPr id="55304" name="WordArt 8"/>
          <p:cNvSpPr>
            <a:spLocks noChangeArrowheads="1" noChangeShapeType="1" noTextEdit="1"/>
          </p:cNvSpPr>
          <p:nvPr/>
        </p:nvSpPr>
        <p:spPr bwMode="auto">
          <a:xfrm>
            <a:off x="685800" y="1371600"/>
            <a:ext cx="11430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2F5E"/>
                    </a:gs>
                    <a:gs pos="50000">
                      <a:srgbClr val="0066CC"/>
                    </a:gs>
                    <a:gs pos="100000">
                      <a:srgbClr val="002F5E"/>
                    </a:gs>
                  </a:gsLst>
                  <a:lin ang="5400000" scaled="1"/>
                </a:gradFill>
                <a:effectLst>
                  <a:outerShdw dist="107763" dir="13500000" algn="ctr" rotWithShape="0">
                    <a:schemeClr val="folHlink">
                      <a:alpha val="50000"/>
                    </a:schemeClr>
                  </a:outerShdw>
                </a:effectLst>
                <a:latin typeface="Impact" panose="020B0806030902050204" pitchFamily="34" charset="0"/>
              </a:rPr>
              <a:t>т</a:t>
            </a:r>
          </a:p>
        </p:txBody>
      </p:sp>
      <p:sp>
        <p:nvSpPr>
          <p:cNvPr id="55305" name="WordArt 9"/>
          <p:cNvSpPr>
            <a:spLocks noChangeArrowheads="1" noChangeShapeType="1" noTextEdit="1"/>
          </p:cNvSpPr>
          <p:nvPr/>
        </p:nvSpPr>
        <p:spPr bwMode="auto">
          <a:xfrm>
            <a:off x="7467600" y="1295400"/>
            <a:ext cx="1143000" cy="1181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2F5E"/>
                    </a:gs>
                    <a:gs pos="50000">
                      <a:srgbClr val="0066CC"/>
                    </a:gs>
                    <a:gs pos="100000">
                      <a:srgbClr val="002F5E"/>
                    </a:gs>
                  </a:gsLst>
                  <a:lin ang="5400000" scaled="1"/>
                </a:gradFill>
                <a:effectLst>
                  <a:outerShdw dist="107763" dir="18900000" algn="ctr" rotWithShape="0">
                    <a:schemeClr val="folHlink">
                      <a:alpha val="50000"/>
                    </a:schemeClr>
                  </a:outerShdw>
                </a:effectLst>
                <a:latin typeface="Impact" panose="020B0806030902050204" pitchFamily="34" charset="0"/>
              </a:rPr>
              <a:t>т</a:t>
            </a:r>
          </a:p>
        </p:txBody>
      </p:sp>
      <p:sp>
        <p:nvSpPr>
          <p:cNvPr id="55306" name="AutoShape 10"/>
          <p:cNvSpPr>
            <a:spLocks noChangeArrowheads="1"/>
          </p:cNvSpPr>
          <p:nvPr/>
        </p:nvSpPr>
        <p:spPr bwMode="auto">
          <a:xfrm>
            <a:off x="2514600" y="990600"/>
            <a:ext cx="4572000" cy="1447800"/>
          </a:xfrm>
          <a:prstGeom prst="rightArrow">
            <a:avLst>
              <a:gd name="adj1" fmla="val 50000"/>
              <a:gd name="adj2" fmla="val 78947"/>
            </a:avLst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5307" name="WordArt 11"/>
          <p:cNvSpPr>
            <a:spLocks noChangeArrowheads="1" noChangeShapeType="1" noTextEdit="1"/>
          </p:cNvSpPr>
          <p:nvPr/>
        </p:nvSpPr>
        <p:spPr bwMode="auto">
          <a:xfrm>
            <a:off x="3124200" y="2286000"/>
            <a:ext cx="27432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2F5E"/>
                    </a:gs>
                    <a:gs pos="50000">
                      <a:srgbClr val="0066CC"/>
                    </a:gs>
                    <a:gs pos="100000">
                      <a:srgbClr val="002F5E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БАРТЕР</a:t>
            </a:r>
          </a:p>
        </p:txBody>
      </p:sp>
      <p:pic>
        <p:nvPicPr>
          <p:cNvPr id="55310" name="Picture 14" descr="big-b338406b2fc8b9dfb60ba054f0acecc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3124200"/>
            <a:ext cx="2771775" cy="2551113"/>
          </a:xfrm>
          <a:prstGeom prst="rect">
            <a:avLst/>
          </a:prstGeom>
          <a:noFill/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55312" name="Picture 16" descr="i?id=83236416-21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200400"/>
            <a:ext cx="2009775" cy="2667000"/>
          </a:xfrm>
          <a:prstGeom prst="rect">
            <a:avLst/>
          </a:prstGeom>
          <a:noFill/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55316" name="Picture 20" descr="%d0%97%d0%bd%d0%b0%d0%ba_%d0%b2%d0%be%d0%bf%d1%80%d0%be%d1%81%d0%b0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0" y="3076575"/>
            <a:ext cx="3781425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17" name="WordArt 21"/>
          <p:cNvSpPr>
            <a:spLocks noChangeArrowheads="1" noChangeShapeType="1" noTextEdit="1"/>
          </p:cNvSpPr>
          <p:nvPr/>
        </p:nvSpPr>
        <p:spPr bwMode="auto">
          <a:xfrm>
            <a:off x="1828800" y="6096000"/>
            <a:ext cx="50292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2F5E"/>
                    </a:gs>
                    <a:gs pos="50000">
                      <a:srgbClr val="0066CC"/>
                    </a:gs>
                    <a:gs pos="100000">
                      <a:srgbClr val="002F5E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Товар-посредник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5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5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5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5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5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90600"/>
            <a:ext cx="8229600" cy="3200400"/>
          </a:xfrm>
        </p:spPr>
        <p:txBody>
          <a:bodyPr/>
          <a:lstStyle/>
          <a:p>
            <a:pPr eaLnBrk="1" hangingPunct="1"/>
            <a:r>
              <a:rPr lang="ru-RU" altLang="ru-RU" sz="2800" b="1" smtClean="0">
                <a:solidFill>
                  <a:srgbClr val="FF0000"/>
                </a:solidFill>
              </a:rPr>
              <a:t>Эквивалент</a:t>
            </a:r>
            <a:r>
              <a:rPr lang="ru-RU" altLang="ru-RU" sz="2800" smtClean="0"/>
              <a:t/>
            </a:r>
            <a:r>
              <a:rPr lang="ru-RU" altLang="ru-RU" sz="2800" b="1" smtClean="0"/>
              <a:t>(лат.)</a:t>
            </a:r>
            <a:r>
              <a:rPr lang="ru-RU" altLang="ru-RU" sz="2800" smtClean="0"/>
              <a:t> – </a:t>
            </a:r>
            <a:r>
              <a:rPr lang="ru-RU" altLang="ru-RU" sz="2800" b="1" smtClean="0"/>
              <a:t>равноценный, равнозначный </a:t>
            </a:r>
            <a:r>
              <a:rPr lang="ru-RU" altLang="ru-RU" sz="2800" b="1" u="sng" smtClean="0"/>
              <a:t>продукт (товар-посредник),</a:t>
            </a:r>
            <a:r>
              <a:rPr lang="ru-RU" altLang="ru-RU" sz="2800" b="1" smtClean="0"/>
              <a:t> используемый в обмене на другие товары.</a:t>
            </a:r>
          </a:p>
          <a:p>
            <a:pPr eaLnBrk="1" hangingPunct="1"/>
            <a:r>
              <a:rPr lang="ru-RU" altLang="ru-RU" sz="2800" b="1" smtClean="0">
                <a:solidFill>
                  <a:srgbClr val="FF0000"/>
                </a:solidFill>
              </a:rPr>
              <a:t>Деньги </a:t>
            </a:r>
            <a:r>
              <a:rPr lang="ru-RU" altLang="ru-RU" sz="2800" b="1" smtClean="0"/>
              <a:t> (тюрк.) – специфический </a:t>
            </a:r>
            <a:r>
              <a:rPr lang="ru-RU" altLang="ru-RU" sz="2800" b="1" u="sng" smtClean="0"/>
              <a:t>товар, </a:t>
            </a:r>
            <a:r>
              <a:rPr lang="ru-RU" altLang="ru-RU" sz="2800" b="1" smtClean="0"/>
              <a:t>являющийся  универсальным эквивалентом.</a:t>
            </a:r>
          </a:p>
          <a:p>
            <a:pPr eaLnBrk="1" hangingPunct="1"/>
            <a:endParaRPr lang="ru-RU" altLang="ru-RU" sz="2800" b="1" smtClean="0"/>
          </a:p>
        </p:txBody>
      </p:sp>
      <p:sp>
        <p:nvSpPr>
          <p:cNvPr id="56326" name="WordArt 6"/>
          <p:cNvSpPr>
            <a:spLocks noChangeArrowheads="1" noChangeShapeType="1" noTextEdit="1"/>
          </p:cNvSpPr>
          <p:nvPr/>
        </p:nvSpPr>
        <p:spPr bwMode="auto">
          <a:xfrm>
            <a:off x="762000" y="4876800"/>
            <a:ext cx="7239000" cy="876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760000"/>
                    </a:gs>
                    <a:gs pos="50000">
                      <a:srgbClr val="FF0000"/>
                    </a:gs>
                    <a:gs pos="100000">
                      <a:srgbClr val="760000"/>
                    </a:gs>
                  </a:gsLst>
                  <a:lin ang="5400000" scaled="1"/>
                </a:gradFill>
                <a:effectLst>
                  <a:outerShdw dist="107763" dir="13500000" algn="ctr" rotWithShape="0">
                    <a:schemeClr val="folHlink">
                      <a:alpha val="50000"/>
                    </a:schemeClr>
                  </a:outerShdw>
                </a:effectLst>
                <a:latin typeface="Impact" panose="020B0806030902050204" pitchFamily="34" charset="0"/>
              </a:rPr>
              <a:t>эквивалент = деньги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4"/>
          <p:cNvSpPr>
            <a:spLocks noChangeArrowheads="1" noChangeShapeType="1" noTextEdit="1"/>
          </p:cNvSpPr>
          <p:nvPr/>
        </p:nvSpPr>
        <p:spPr bwMode="auto">
          <a:xfrm>
            <a:off x="304800" y="533400"/>
            <a:ext cx="8610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CC00"/>
                    </a:gs>
                    <a:gs pos="100000">
                      <a:srgbClr val="005E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Исторические формы денег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0" y="1143000"/>
            <a:ext cx="2514600" cy="1066800"/>
          </a:xfrm>
          <a:prstGeom prst="rect">
            <a:avLst/>
          </a:prstGeom>
          <a:gradFill rotWithShape="1">
            <a:gsLst>
              <a:gs pos="0">
                <a:srgbClr val="B6FCBE">
                  <a:gamma/>
                  <a:shade val="46275"/>
                  <a:invGamma/>
                </a:srgbClr>
              </a:gs>
              <a:gs pos="100000">
                <a:srgbClr val="B6FCBE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latin typeface="Arial" charset="0"/>
              </a:rPr>
              <a:t>Первые </a:t>
            </a:r>
          </a:p>
          <a:p>
            <a:pPr algn="ctr">
              <a:defRPr/>
            </a:pPr>
            <a:r>
              <a:rPr lang="ru-RU" sz="2000" b="1">
                <a:latin typeface="Arial" charset="0"/>
              </a:rPr>
              <a:t>товары-посредники</a:t>
            </a: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2438400" y="2209800"/>
            <a:ext cx="2514600" cy="1295400"/>
          </a:xfrm>
          <a:prstGeom prst="rect">
            <a:avLst/>
          </a:prstGeom>
          <a:gradFill rotWithShape="1">
            <a:gsLst>
              <a:gs pos="0">
                <a:srgbClr val="B6FCBE">
                  <a:gamma/>
                  <a:shade val="46275"/>
                  <a:invGamma/>
                </a:srgbClr>
              </a:gs>
              <a:gs pos="100000">
                <a:srgbClr val="B6FCBE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latin typeface="Arial" charset="0"/>
              </a:rPr>
              <a:t>Металлические</a:t>
            </a:r>
          </a:p>
          <a:p>
            <a:pPr algn="ctr">
              <a:defRPr/>
            </a:pPr>
            <a:r>
              <a:rPr lang="ru-RU" sz="2000" b="1">
                <a:latin typeface="Arial" charset="0"/>
              </a:rPr>
              <a:t>деньги</a:t>
            </a:r>
          </a:p>
          <a:p>
            <a:pPr algn="ctr">
              <a:defRPr/>
            </a:pPr>
            <a:r>
              <a:rPr lang="ru-RU" sz="2000" b="1">
                <a:latin typeface="Arial" charset="0"/>
              </a:rPr>
              <a:t>(Китай, Лидия.</a:t>
            </a:r>
          </a:p>
          <a:p>
            <a:pPr algn="ctr">
              <a:defRPr/>
            </a:pPr>
            <a:r>
              <a:rPr lang="en-US" sz="2000" b="1">
                <a:latin typeface="Arial" charset="0"/>
              </a:rPr>
              <a:t>VII</a:t>
            </a:r>
            <a:r>
              <a:rPr lang="ru-RU" sz="2000" b="1">
                <a:latin typeface="Arial" charset="0"/>
              </a:rPr>
              <a:t> в. до н. э.)</a:t>
            </a: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4724400" y="3505200"/>
            <a:ext cx="2514600" cy="1143000"/>
          </a:xfrm>
          <a:prstGeom prst="rect">
            <a:avLst/>
          </a:prstGeom>
          <a:gradFill rotWithShape="1">
            <a:gsLst>
              <a:gs pos="0">
                <a:srgbClr val="B6FCBE">
                  <a:gamma/>
                  <a:shade val="46275"/>
                  <a:invGamma/>
                </a:srgbClr>
              </a:gs>
              <a:gs pos="50000">
                <a:srgbClr val="B6FCBE"/>
              </a:gs>
              <a:gs pos="100000">
                <a:srgbClr val="B6FCBE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folHlink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latin typeface="Arial" charset="0"/>
              </a:rPr>
              <a:t>Бумажные деньги</a:t>
            </a:r>
          </a:p>
          <a:p>
            <a:pPr algn="ctr">
              <a:defRPr/>
            </a:pPr>
            <a:r>
              <a:rPr lang="ru-RU" sz="2000" b="1">
                <a:latin typeface="Arial" charset="0"/>
              </a:rPr>
              <a:t>(Китай. </a:t>
            </a:r>
            <a:r>
              <a:rPr lang="en-US" sz="2000" b="1">
                <a:latin typeface="Arial" charset="0"/>
              </a:rPr>
              <a:t>X</a:t>
            </a:r>
            <a:r>
              <a:rPr lang="ru-RU" sz="2000" b="1">
                <a:latin typeface="Arial" charset="0"/>
              </a:rPr>
              <a:t> век)</a:t>
            </a:r>
          </a:p>
        </p:txBody>
      </p:sp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6629400" y="4648200"/>
            <a:ext cx="2514600" cy="1219200"/>
          </a:xfrm>
          <a:prstGeom prst="rect">
            <a:avLst/>
          </a:prstGeom>
          <a:gradFill rotWithShape="1">
            <a:gsLst>
              <a:gs pos="0">
                <a:srgbClr val="B6FCBE">
                  <a:gamma/>
                  <a:shade val="46275"/>
                  <a:invGamma/>
                </a:srgbClr>
              </a:gs>
              <a:gs pos="50000">
                <a:srgbClr val="B6FCBE"/>
              </a:gs>
              <a:gs pos="100000">
                <a:srgbClr val="B6FCBE">
                  <a:gamma/>
                  <a:shade val="46275"/>
                  <a:invGamma/>
                </a:srgbClr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folHlink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latin typeface="Arial" charset="0"/>
              </a:rPr>
              <a:t>Электронные</a:t>
            </a:r>
          </a:p>
          <a:p>
            <a:pPr algn="ctr">
              <a:defRPr/>
            </a:pPr>
            <a:r>
              <a:rPr lang="ru-RU" sz="2000" b="1">
                <a:latin typeface="Arial" charset="0"/>
              </a:rPr>
              <a:t>(цифровые)</a:t>
            </a:r>
          </a:p>
          <a:p>
            <a:pPr algn="ctr">
              <a:defRPr/>
            </a:pPr>
            <a:r>
              <a:rPr lang="ru-RU" sz="2000" b="1">
                <a:latin typeface="Arial" charset="0"/>
              </a:rPr>
              <a:t>деньги</a:t>
            </a:r>
          </a:p>
          <a:p>
            <a:pPr algn="ctr">
              <a:defRPr/>
            </a:pPr>
            <a:r>
              <a:rPr lang="ru-RU" sz="2000" b="1">
                <a:latin typeface="Arial" charset="0"/>
              </a:rPr>
              <a:t>(США. </a:t>
            </a:r>
            <a:r>
              <a:rPr lang="en-US" sz="2000" b="1">
                <a:latin typeface="Arial" charset="0"/>
              </a:rPr>
              <a:t>XX</a:t>
            </a:r>
            <a:r>
              <a:rPr lang="ru-RU" sz="2000" b="1">
                <a:latin typeface="Arial" charset="0"/>
              </a:rPr>
              <a:t> век)</a:t>
            </a:r>
          </a:p>
        </p:txBody>
      </p:sp>
      <p:pic>
        <p:nvPicPr>
          <p:cNvPr id="58391" name="Picture 23" descr="i?id=286789349-18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429250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93" name="Picture 25" descr="i?id=51551409-46-72&amp;n=2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71800" y="3581400"/>
            <a:ext cx="1352550" cy="990600"/>
          </a:xfrm>
          <a:prstGeom prst="rect">
            <a:avLst/>
          </a:prstGeom>
          <a:noFill/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58395" name="Picture 27" descr="i?id=4001465-64-72&amp;n=2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19400" y="4648200"/>
            <a:ext cx="1795463" cy="762000"/>
          </a:xfrm>
          <a:prstGeom prst="rect">
            <a:avLst/>
          </a:prstGeom>
          <a:noFill/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58397" name="Picture 29" descr="i?id=164079994-50-72&amp;n=21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95600" y="5562600"/>
            <a:ext cx="1557338" cy="1011238"/>
          </a:xfrm>
          <a:prstGeom prst="rect">
            <a:avLst/>
          </a:prstGeom>
          <a:noFill/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58399" name="Picture 31" descr="i?id=290420767-41-72&amp;n=21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00600" y="4724400"/>
            <a:ext cx="1838325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401" name="Picture 33" descr="i?id=66846934-36-72&amp;n=21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91400" y="5943600"/>
            <a:ext cx="1371600" cy="914400"/>
          </a:xfrm>
          <a:prstGeom prst="rect">
            <a:avLst/>
          </a:prstGeom>
          <a:noFill/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58405" name="Picture 37" descr="598605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29200" y="6019800"/>
            <a:ext cx="13747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409" name="Picture 41" descr="0_5ba4b_22fa1b17_XL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124200"/>
            <a:ext cx="1371600" cy="102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410" name="Picture 42" descr="i?id=75386299-52-72&amp;n=21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71600" y="3429000"/>
            <a:ext cx="990600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411" name="Picture 43" descr="meh-shuba-surok-01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191000"/>
            <a:ext cx="1066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412" name="Picture 44" descr="i?id=439957830-25-72&amp;n=21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6800" y="4419600"/>
            <a:ext cx="1143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415" name="Picture 47" descr="peacock_feather_by_defpattern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" y="2209800"/>
            <a:ext cx="1219200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8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8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8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8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8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8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8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8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8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8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8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8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8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8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8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8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8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8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8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8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8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8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8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8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8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8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8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8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8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8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8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8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8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 animBg="1"/>
      <p:bldP spid="58375" grpId="0" animBg="1"/>
      <p:bldP spid="58376" grpId="0" animBg="1"/>
      <p:bldP spid="5837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4"/>
          <p:cNvSpPr>
            <a:spLocks noChangeArrowheads="1" noChangeShapeType="1" noTextEdit="1"/>
          </p:cNvSpPr>
          <p:nvPr/>
        </p:nvSpPr>
        <p:spPr bwMode="auto">
          <a:xfrm>
            <a:off x="762000" y="685800"/>
            <a:ext cx="7696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sy="-100000" rotWithShape="0">
                    <a:srgbClr val="D4DED4">
                      <a:alpha val="50000"/>
                    </a:srgbClr>
                  </a:outerShdw>
                </a:effectLst>
                <a:latin typeface="Impact" panose="020B0806030902050204" pitchFamily="34" charset="0"/>
              </a:rPr>
              <a:t>Функции денег</a:t>
            </a: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0" y="2057400"/>
            <a:ext cx="17526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D4DED4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latin typeface="Arial" charset="0"/>
              </a:rPr>
              <a:t>Мера </a:t>
            </a:r>
          </a:p>
          <a:p>
            <a:pPr algn="ctr">
              <a:defRPr/>
            </a:pPr>
            <a:r>
              <a:rPr lang="ru-RU" sz="2000" b="1">
                <a:latin typeface="Arial" charset="0"/>
              </a:rPr>
              <a:t>стоимости</a:t>
            </a: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1905000" y="2057400"/>
            <a:ext cx="17526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D4DED4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latin typeface="Arial" charset="0"/>
              </a:rPr>
              <a:t>Средство</a:t>
            </a:r>
          </a:p>
          <a:p>
            <a:pPr algn="ctr">
              <a:defRPr/>
            </a:pPr>
            <a:r>
              <a:rPr lang="ru-RU" sz="2000" b="1">
                <a:latin typeface="Arial" charset="0"/>
              </a:rPr>
              <a:t> обращения</a:t>
            </a:r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3733800" y="2057400"/>
            <a:ext cx="17526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D4DED4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latin typeface="Arial" charset="0"/>
              </a:rPr>
              <a:t>Средство</a:t>
            </a:r>
          </a:p>
          <a:p>
            <a:pPr algn="ctr">
              <a:defRPr/>
            </a:pPr>
            <a:r>
              <a:rPr lang="ru-RU" sz="2000" b="1">
                <a:latin typeface="Arial" charset="0"/>
              </a:rPr>
              <a:t>платежа</a:t>
            </a: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5562600" y="2057400"/>
            <a:ext cx="17526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D4DED4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latin typeface="Arial" charset="0"/>
              </a:rPr>
              <a:t>Средство</a:t>
            </a:r>
          </a:p>
          <a:p>
            <a:pPr algn="ctr">
              <a:defRPr/>
            </a:pPr>
            <a:r>
              <a:rPr lang="ru-RU" sz="2000" b="1">
                <a:latin typeface="Arial" charset="0"/>
              </a:rPr>
              <a:t>накопления</a:t>
            </a:r>
          </a:p>
        </p:txBody>
      </p:sp>
      <p:sp>
        <p:nvSpPr>
          <p:cNvPr id="59401" name="Rectangle 9"/>
          <p:cNvSpPr>
            <a:spLocks noChangeArrowheads="1"/>
          </p:cNvSpPr>
          <p:nvPr/>
        </p:nvSpPr>
        <p:spPr bwMode="auto">
          <a:xfrm>
            <a:off x="7391400" y="2057400"/>
            <a:ext cx="17526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D4DED4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000" b="1">
                <a:latin typeface="Arial" charset="0"/>
              </a:rPr>
              <a:t>Мировые</a:t>
            </a:r>
          </a:p>
          <a:p>
            <a:pPr algn="ctr">
              <a:defRPr/>
            </a:pPr>
            <a:r>
              <a:rPr lang="ru-RU" sz="2000" b="1">
                <a:latin typeface="Arial" charset="0"/>
              </a:rPr>
              <a:t>деньги</a:t>
            </a:r>
          </a:p>
        </p:txBody>
      </p:sp>
      <p:pic>
        <p:nvPicPr>
          <p:cNvPr id="59405" name="Picture 13" descr="21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14800" y="4648200"/>
            <a:ext cx="1255713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07" name="Picture 15" descr="1254847688_1252508018_290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7400" y="5200650"/>
            <a:ext cx="1546225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09" name="Picture 17" descr="i?id=518833700-36-72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28800" y="5029200"/>
            <a:ext cx="1981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11" name="Picture 19" descr="i?id=8602004-20-72&amp;n=21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4953000"/>
            <a:ext cx="1752600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413" name="Picture 21" descr="money_world_image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15200" y="5095875"/>
            <a:ext cx="182880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9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9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9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9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9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9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9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9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9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9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animBg="1"/>
      <p:bldP spid="59398" grpId="0" animBg="1"/>
      <p:bldP spid="59399" grpId="0" animBg="1"/>
      <p:bldP spid="59400" grpId="0" animBg="1"/>
      <p:bldP spid="5940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4"/>
          <p:cNvSpPr>
            <a:spLocks noChangeArrowheads="1" noChangeShapeType="1" noTextEdit="1"/>
          </p:cNvSpPr>
          <p:nvPr/>
        </p:nvSpPr>
        <p:spPr bwMode="auto">
          <a:xfrm>
            <a:off x="609600" y="304800"/>
            <a:ext cx="5562600" cy="1828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b="1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100000">
                      <a:srgbClr val="764700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868686">
                      <a:alpha val="50000"/>
                    </a:srgbClr>
                  </a:outerShdw>
                </a:effectLst>
                <a:latin typeface="Impact" panose="020B0806030902050204" pitchFamily="34" charset="0"/>
              </a:rPr>
              <a:t>Синквейн</a:t>
            </a:r>
          </a:p>
        </p:txBody>
      </p:sp>
      <p:pic>
        <p:nvPicPr>
          <p:cNvPr id="66565" name="Picture 5" descr="POK01182_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24600" y="457200"/>
            <a:ext cx="2819400" cy="6400800"/>
          </a:xfrm>
          <a:prstGeom prst="rect">
            <a:avLst/>
          </a:prstGeom>
          <a:noFill/>
          <a:effectLst>
            <a:outerShdw dist="107763" dir="13500000" algn="ctr" rotWithShape="0">
              <a:srgbClr val="F9FEB4">
                <a:alpha val="50000"/>
              </a:srgbClr>
            </a:outerShdw>
          </a:effectLst>
        </p:spPr>
      </p:pic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0" y="2667000"/>
            <a:ext cx="533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/>
              <a:t> 1. Деньги;</a:t>
            </a: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152400" y="3276600"/>
            <a:ext cx="6324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/>
              <a:t>2. Металлические, бумажные;</a:t>
            </a: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152400" y="3810000"/>
            <a:ext cx="7620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/>
              <a:t>3. Обращаются, накапливаются, тратятся;</a:t>
            </a:r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304800" y="3810000"/>
            <a:ext cx="632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66571" name="Text Box 11"/>
          <p:cNvSpPr txBox="1">
            <a:spLocks noChangeArrowheads="1"/>
          </p:cNvSpPr>
          <p:nvPr/>
        </p:nvSpPr>
        <p:spPr bwMode="auto">
          <a:xfrm>
            <a:off x="152400" y="4800600"/>
            <a:ext cx="731520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ru-RU" altLang="ru-RU" sz="3200" b="1"/>
              <a:t>4. Удовлетворяются потребности человека и общества;</a:t>
            </a:r>
          </a:p>
        </p:txBody>
      </p:sp>
      <p:sp>
        <p:nvSpPr>
          <p:cNvPr id="66572" name="Text Box 12"/>
          <p:cNvSpPr txBox="1">
            <a:spLocks noChangeArrowheads="1"/>
          </p:cNvSpPr>
          <p:nvPr/>
        </p:nvSpPr>
        <p:spPr bwMode="auto">
          <a:xfrm>
            <a:off x="0" y="5791200"/>
            <a:ext cx="6934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/>
              <a:t> 5. Эквивалент.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6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6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6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6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6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6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6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6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6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6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7" grpId="0"/>
      <p:bldP spid="66568" grpId="0"/>
      <p:bldP spid="66569" grpId="0"/>
      <p:bldP spid="66570" grpId="0"/>
      <p:bldP spid="66571" grpId="0"/>
      <p:bldP spid="665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14400"/>
            <a:ext cx="8904938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charset="0"/>
              </a:rPr>
              <a:t>Рефлексия «Фразеологизм»</a:t>
            </a:r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609600" y="1905000"/>
            <a:ext cx="61722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ru-RU" altLang="ru-RU" sz="4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Шевелить мозгами;</a:t>
            </a:r>
          </a:p>
          <a:p>
            <a:pPr eaLnBrk="1" hangingPunct="1">
              <a:buFontTx/>
              <a:buAutoNum type="arabicPeriod"/>
            </a:pPr>
            <a:r>
              <a:rPr lang="ru-RU" altLang="ru-RU" sz="4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Хлопать ушами;</a:t>
            </a:r>
          </a:p>
          <a:p>
            <a:pPr eaLnBrk="1" hangingPunct="1">
              <a:buFontTx/>
              <a:buAutoNum type="arabicPeriod"/>
            </a:pPr>
            <a:r>
              <a:rPr lang="ru-RU" altLang="ru-RU" sz="4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Бить баклуши;</a:t>
            </a:r>
          </a:p>
          <a:p>
            <a:pPr eaLnBrk="1" hangingPunct="1">
              <a:buFontTx/>
              <a:buAutoNum type="arabicPeriod"/>
            </a:pPr>
            <a:r>
              <a:rPr lang="ru-RU" altLang="ru-RU" sz="4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Считать ворон;</a:t>
            </a:r>
          </a:p>
          <a:p>
            <a:pPr eaLnBrk="1" hangingPunct="1">
              <a:buFontTx/>
              <a:buAutoNum type="arabicPeriod"/>
            </a:pPr>
            <a:r>
              <a:rPr lang="ru-RU" altLang="ru-RU" sz="4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С огоньком;</a:t>
            </a:r>
          </a:p>
          <a:p>
            <a:pPr eaLnBrk="1" hangingPunct="1">
              <a:buFontTx/>
              <a:buAutoNum type="arabicPeriod"/>
            </a:pPr>
            <a:r>
              <a:rPr lang="ru-RU" altLang="ru-RU" sz="4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Засучив рукава.</a:t>
            </a:r>
          </a:p>
        </p:txBody>
      </p:sp>
      <p:pic>
        <p:nvPicPr>
          <p:cNvPr id="11268" name="Picture 2" descr="https://im1-tub-ru.yandex.net/i?id=f2e76d977029ae8f4525cce9f0d4ddca&amp;n=33&amp;h=215&amp;w=2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86400" y="2819400"/>
            <a:ext cx="3657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575</TotalTime>
  <Words>191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Impact</vt:lpstr>
      <vt:lpstr>Times New Roman</vt:lpstr>
      <vt:lpstr>Wingdings</vt:lpstr>
      <vt:lpstr>Пиксел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MBTY</dc:creator>
  <cp:lastModifiedBy>MBTY</cp:lastModifiedBy>
  <cp:revision>12</cp:revision>
  <cp:lastPrinted>1601-01-01T00:00:00Z</cp:lastPrinted>
  <dcterms:created xsi:type="dcterms:W3CDTF">1601-01-01T00:00:00Z</dcterms:created>
  <dcterms:modified xsi:type="dcterms:W3CDTF">2017-04-04T16:52:05Z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