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26" y="5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54FF80B-5455-4BA5-BFAF-C75019E62006}" type="datetimeFigureOut">
              <a:rPr lang="ru-RU" smtClean="0"/>
              <a:pPr/>
              <a:t>03.12.2019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846FC6-152E-4EB5-9626-32C082B128FC}" type="slidenum">
              <a:rPr lang="ru-RU" smtClean="0"/>
              <a:pPr/>
              <a:t>‹#›</a:t>
            </a:fld>
            <a:endParaRPr lang="ru-RU"/>
          </a:p>
        </p:txBody>
      </p:sp>
    </p:spTree>
    <p:extLst>
      <p:ext uri="{BB962C8B-B14F-4D97-AF65-F5344CB8AC3E}">
        <p14:creationId xmlns:p14="http://schemas.microsoft.com/office/powerpoint/2010/main" val="38069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4FF80B-5455-4BA5-BFAF-C75019E62006}" type="datetimeFigureOut">
              <a:rPr lang="ru-RU" smtClean="0"/>
              <a:pPr/>
              <a:t>03.12.2019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846FC6-152E-4EB5-9626-32C082B128FC}" type="slidenum">
              <a:rPr lang="ru-RU" smtClean="0"/>
              <a:pPr/>
              <a:t>‹#›</a:t>
            </a:fld>
            <a:endParaRPr lang="ru-RU"/>
          </a:p>
        </p:txBody>
      </p:sp>
    </p:spTree>
    <p:extLst>
      <p:ext uri="{BB962C8B-B14F-4D97-AF65-F5344CB8AC3E}">
        <p14:creationId xmlns:p14="http://schemas.microsoft.com/office/powerpoint/2010/main" val="3696912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4FF80B-5455-4BA5-BFAF-C75019E62006}" type="datetimeFigureOut">
              <a:rPr lang="ru-RU" smtClean="0"/>
              <a:pPr/>
              <a:t>03.12.2019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846FC6-152E-4EB5-9626-32C082B128FC}" type="slidenum">
              <a:rPr lang="ru-RU" smtClean="0"/>
              <a:pPr/>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91723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4FF80B-5455-4BA5-BFAF-C75019E62006}" type="datetimeFigureOut">
              <a:rPr lang="ru-RU" smtClean="0"/>
              <a:pPr/>
              <a:t>03.12.2019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846FC6-152E-4EB5-9626-32C082B128FC}" type="slidenum">
              <a:rPr lang="ru-RU" smtClean="0"/>
              <a:pPr/>
              <a:t>‹#›</a:t>
            </a:fld>
            <a:endParaRPr lang="ru-RU"/>
          </a:p>
        </p:txBody>
      </p:sp>
    </p:spTree>
    <p:extLst>
      <p:ext uri="{BB962C8B-B14F-4D97-AF65-F5344CB8AC3E}">
        <p14:creationId xmlns:p14="http://schemas.microsoft.com/office/powerpoint/2010/main" val="42191230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4FF80B-5455-4BA5-BFAF-C75019E62006}" type="datetimeFigureOut">
              <a:rPr lang="ru-RU" smtClean="0"/>
              <a:pPr/>
              <a:t>03.12.2019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846FC6-152E-4EB5-9626-32C082B128FC}"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13952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4FF80B-5455-4BA5-BFAF-C75019E62006}" type="datetimeFigureOut">
              <a:rPr lang="ru-RU" smtClean="0"/>
              <a:pPr/>
              <a:t>03.12.2019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846FC6-152E-4EB5-9626-32C082B128FC}" type="slidenum">
              <a:rPr lang="ru-RU" smtClean="0"/>
              <a:pPr/>
              <a:t>‹#›</a:t>
            </a:fld>
            <a:endParaRPr lang="ru-RU"/>
          </a:p>
        </p:txBody>
      </p:sp>
    </p:spTree>
    <p:extLst>
      <p:ext uri="{BB962C8B-B14F-4D97-AF65-F5344CB8AC3E}">
        <p14:creationId xmlns:p14="http://schemas.microsoft.com/office/powerpoint/2010/main" val="1319070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54FF80B-5455-4BA5-BFAF-C75019E62006}" type="datetimeFigureOut">
              <a:rPr lang="ru-RU" smtClean="0"/>
              <a:pPr/>
              <a:t>03.12.2019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846FC6-152E-4EB5-9626-32C082B128FC}" type="slidenum">
              <a:rPr lang="ru-RU" smtClean="0"/>
              <a:pPr/>
              <a:t>‹#›</a:t>
            </a:fld>
            <a:endParaRPr lang="ru-RU"/>
          </a:p>
        </p:txBody>
      </p:sp>
    </p:spTree>
    <p:extLst>
      <p:ext uri="{BB962C8B-B14F-4D97-AF65-F5344CB8AC3E}">
        <p14:creationId xmlns:p14="http://schemas.microsoft.com/office/powerpoint/2010/main" val="261184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54FF80B-5455-4BA5-BFAF-C75019E62006}" type="datetimeFigureOut">
              <a:rPr lang="ru-RU" smtClean="0"/>
              <a:pPr/>
              <a:t>03.12.2019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846FC6-152E-4EB5-9626-32C082B128FC}" type="slidenum">
              <a:rPr lang="ru-RU" smtClean="0"/>
              <a:pPr/>
              <a:t>‹#›</a:t>
            </a:fld>
            <a:endParaRPr lang="ru-RU"/>
          </a:p>
        </p:txBody>
      </p:sp>
    </p:spTree>
    <p:extLst>
      <p:ext uri="{BB962C8B-B14F-4D97-AF65-F5344CB8AC3E}">
        <p14:creationId xmlns:p14="http://schemas.microsoft.com/office/powerpoint/2010/main" val="1127515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154FF80B-5455-4BA5-BFAF-C75019E62006}" type="datetimeFigureOut">
              <a:rPr lang="ru-RU" smtClean="0"/>
              <a:pPr/>
              <a:t>03.12.2019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846FC6-152E-4EB5-9626-32C082B128FC}" type="slidenum">
              <a:rPr lang="ru-RU" smtClean="0"/>
              <a:pPr/>
              <a:t>‹#›</a:t>
            </a:fld>
            <a:endParaRPr lang="ru-RU"/>
          </a:p>
        </p:txBody>
      </p:sp>
    </p:spTree>
    <p:extLst>
      <p:ext uri="{BB962C8B-B14F-4D97-AF65-F5344CB8AC3E}">
        <p14:creationId xmlns:p14="http://schemas.microsoft.com/office/powerpoint/2010/main" val="3554297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54FF80B-5455-4BA5-BFAF-C75019E62006}" type="datetimeFigureOut">
              <a:rPr lang="ru-RU" smtClean="0"/>
              <a:pPr/>
              <a:t>03.12.2019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7846FC6-152E-4EB5-9626-32C082B128FC}" type="slidenum">
              <a:rPr lang="ru-RU" smtClean="0"/>
              <a:pPr/>
              <a:t>‹#›</a:t>
            </a:fld>
            <a:endParaRPr lang="ru-RU"/>
          </a:p>
        </p:txBody>
      </p:sp>
    </p:spTree>
    <p:extLst>
      <p:ext uri="{BB962C8B-B14F-4D97-AF65-F5344CB8AC3E}">
        <p14:creationId xmlns:p14="http://schemas.microsoft.com/office/powerpoint/2010/main" val="2893199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154FF80B-5455-4BA5-BFAF-C75019E62006}" type="datetimeFigureOut">
              <a:rPr lang="ru-RU" smtClean="0"/>
              <a:pPr/>
              <a:t>03.12.2019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7846FC6-152E-4EB5-9626-32C082B128FC}" type="slidenum">
              <a:rPr lang="ru-RU" smtClean="0"/>
              <a:pPr/>
              <a:t>‹#›</a:t>
            </a:fld>
            <a:endParaRPr lang="ru-RU"/>
          </a:p>
        </p:txBody>
      </p:sp>
    </p:spTree>
    <p:extLst>
      <p:ext uri="{BB962C8B-B14F-4D97-AF65-F5344CB8AC3E}">
        <p14:creationId xmlns:p14="http://schemas.microsoft.com/office/powerpoint/2010/main" val="3424624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54FF80B-5455-4BA5-BFAF-C75019E62006}" type="datetimeFigureOut">
              <a:rPr lang="ru-RU" smtClean="0"/>
              <a:pPr/>
              <a:t>03.12.2019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7846FC6-152E-4EB5-9626-32C082B128FC}" type="slidenum">
              <a:rPr lang="ru-RU" smtClean="0"/>
              <a:pPr/>
              <a:t>‹#›</a:t>
            </a:fld>
            <a:endParaRPr lang="ru-RU"/>
          </a:p>
        </p:txBody>
      </p:sp>
    </p:spTree>
    <p:extLst>
      <p:ext uri="{BB962C8B-B14F-4D97-AF65-F5344CB8AC3E}">
        <p14:creationId xmlns:p14="http://schemas.microsoft.com/office/powerpoint/2010/main" val="2257859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154FF80B-5455-4BA5-BFAF-C75019E62006}" type="datetimeFigureOut">
              <a:rPr lang="ru-RU" smtClean="0"/>
              <a:pPr/>
              <a:t>03.12.2019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7846FC6-152E-4EB5-9626-32C082B128FC}" type="slidenum">
              <a:rPr lang="ru-RU" smtClean="0"/>
              <a:pPr/>
              <a:t>‹#›</a:t>
            </a:fld>
            <a:endParaRPr lang="ru-RU"/>
          </a:p>
        </p:txBody>
      </p:sp>
    </p:spTree>
    <p:extLst>
      <p:ext uri="{BB962C8B-B14F-4D97-AF65-F5344CB8AC3E}">
        <p14:creationId xmlns:p14="http://schemas.microsoft.com/office/powerpoint/2010/main" val="624966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4FF80B-5455-4BA5-BFAF-C75019E62006}" type="datetimeFigureOut">
              <a:rPr lang="ru-RU" smtClean="0"/>
              <a:pPr/>
              <a:t>03.12.2019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7846FC6-152E-4EB5-9626-32C082B128FC}" type="slidenum">
              <a:rPr lang="ru-RU" smtClean="0"/>
              <a:pPr/>
              <a:t>‹#›</a:t>
            </a:fld>
            <a:endParaRPr lang="ru-RU"/>
          </a:p>
        </p:txBody>
      </p:sp>
    </p:spTree>
    <p:extLst>
      <p:ext uri="{BB962C8B-B14F-4D97-AF65-F5344CB8AC3E}">
        <p14:creationId xmlns:p14="http://schemas.microsoft.com/office/powerpoint/2010/main" val="2614718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154FF80B-5455-4BA5-BFAF-C75019E62006}" type="datetimeFigureOut">
              <a:rPr lang="ru-RU" smtClean="0"/>
              <a:pPr/>
              <a:t>03.12.2019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7846FC6-152E-4EB5-9626-32C082B128FC}" type="slidenum">
              <a:rPr lang="ru-RU" smtClean="0"/>
              <a:pPr/>
              <a:t>‹#›</a:t>
            </a:fld>
            <a:endParaRPr lang="ru-RU"/>
          </a:p>
        </p:txBody>
      </p:sp>
    </p:spTree>
    <p:extLst>
      <p:ext uri="{BB962C8B-B14F-4D97-AF65-F5344CB8AC3E}">
        <p14:creationId xmlns:p14="http://schemas.microsoft.com/office/powerpoint/2010/main" val="3422930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54FF80B-5455-4BA5-BFAF-C75019E62006}" type="datetimeFigureOut">
              <a:rPr lang="ru-RU" smtClean="0"/>
              <a:pPr/>
              <a:t>03.12.2019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7846FC6-152E-4EB5-9626-32C082B128FC}" type="slidenum">
              <a:rPr lang="ru-RU" smtClean="0"/>
              <a:pPr/>
              <a:t>‹#›</a:t>
            </a:fld>
            <a:endParaRPr lang="ru-RU"/>
          </a:p>
        </p:txBody>
      </p:sp>
    </p:spTree>
    <p:extLst>
      <p:ext uri="{BB962C8B-B14F-4D97-AF65-F5344CB8AC3E}">
        <p14:creationId xmlns:p14="http://schemas.microsoft.com/office/powerpoint/2010/main" val="756245109"/>
      </p:ext>
    </p:extLst>
  </p:cSld>
  <p:clrMapOvr>
    <a:masterClrMapping/>
  </p:clrMapOvr>
</p:sldLayout>
</file>

<file path=ppt/slideMasters/_rels/slideMaster1.xml.rels><?xml version="1.0" encoding="UTF-8" standalone="yes"?><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54FF80B-5455-4BA5-BFAF-C75019E62006}" type="datetimeFigureOut">
              <a:rPr lang="ru-RU" smtClean="0"/>
              <a:pPr/>
              <a:t>03.12.2019</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7846FC6-152E-4EB5-9626-32C082B128FC}" type="slidenum">
              <a:rPr lang="ru-RU" smtClean="0"/>
              <a:pPr/>
              <a:t>‹#›</a:t>
            </a:fld>
            <a:endParaRPr lang="ru-RU"/>
          </a:p>
        </p:txBody>
      </p:sp>
    </p:spTree>
    <p:extLst>
      <p:ext uri="{BB962C8B-B14F-4D97-AF65-F5344CB8AC3E}">
        <p14:creationId xmlns:p14="http://schemas.microsoft.com/office/powerpoint/2010/main" val="3352317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6.xml.rels><?xml version="1.0" encoding="UTF-8" standalone="yes"?><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43344" y="0"/>
            <a:ext cx="6059749" cy="939720"/>
          </a:xfrm>
        </p:spPr>
        <p:txBody>
          <a:bodyPr/>
          <a:lstStyle/>
          <a:p>
            <a:r>
              <a:rPr lang="ru-RU" dirty="0" smtClean="0"/>
              <a:t>Курская область  </a:t>
            </a:r>
            <a:endParaRPr lang="ru-RU" dirty="0"/>
          </a:p>
        </p:txBody>
      </p:sp>
      <p:sp>
        <p:nvSpPr>
          <p:cNvPr id="3" name="Подзаголовок 2"/>
          <p:cNvSpPr>
            <a:spLocks noGrp="1"/>
          </p:cNvSpPr>
          <p:nvPr>
            <p:ph type="subTitle" idx="1"/>
          </p:nvPr>
        </p:nvSpPr>
        <p:spPr>
          <a:xfrm>
            <a:off x="9298379" y="5764840"/>
            <a:ext cx="2893622" cy="790340"/>
          </a:xfrm>
        </p:spPr>
        <p:txBody>
          <a:bodyPr/>
          <a:lstStyle/>
          <a:p>
            <a:pPr algn="ctr"/>
            <a:r>
              <a:rPr lang="ru-RU" dirty="0" err="1" smtClean="0">
                <a:solidFill>
                  <a:schemeClr val="bg1"/>
                </a:solidFill>
              </a:rPr>
              <a:t>Мавлюдова</a:t>
            </a:r>
            <a:r>
              <a:rPr lang="ru-RU" dirty="0" smtClean="0">
                <a:solidFill>
                  <a:schemeClr val="bg1"/>
                </a:solidFill>
              </a:rPr>
              <a:t> Лейла</a:t>
            </a:r>
          </a:p>
          <a:p>
            <a:pPr algn="ctr"/>
            <a:r>
              <a:rPr lang="ru-RU" dirty="0" smtClean="0">
                <a:solidFill>
                  <a:schemeClr val="bg1"/>
                </a:solidFill>
              </a:rPr>
              <a:t>9 Класс</a:t>
            </a:r>
            <a:endParaRPr lang="ru-RU" dirty="0">
              <a:solidFill>
                <a:schemeClr val="bg1"/>
              </a:solidFill>
            </a:endParaRPr>
          </a:p>
        </p:txBody>
      </p:sp>
      <p:pic>
        <p:nvPicPr>
          <p:cNvPr id="4" name="Рисунок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860961" y="927845"/>
            <a:ext cx="8783782" cy="5782656"/>
          </a:xfrm>
          <a:prstGeom prst="rect">
            <a:avLst/>
          </a:prstGeom>
          <a:ln>
            <a:noFill/>
          </a:ln>
          <a:effectLst>
            <a:softEdge rad="112500"/>
          </a:effectLst>
        </p:spPr>
      </p:pic>
      <p:sp>
        <p:nvSpPr>
          <p:cNvPr id="5" name="TextBox 4"/>
          <p:cNvSpPr txBox="1"/>
          <p:nvPr/>
        </p:nvSpPr>
        <p:spPr>
          <a:xfrm>
            <a:off x="1246909" y="6068291"/>
            <a:ext cx="6994566" cy="369332"/>
          </a:xfrm>
          <a:prstGeom prst="rect">
            <a:avLst/>
          </a:prstGeom>
          <a:noFill/>
        </p:spPr>
        <p:txBody>
          <a:bodyPr wrap="square" rtlCol="0">
            <a:spAutoFit/>
          </a:bodyPr>
          <a:lstStyle/>
          <a:p>
            <a:r>
              <a:rPr lang="ru-RU" dirty="0" smtClean="0"/>
              <a:t>Культура народов Центрального Федерального округа</a:t>
            </a:r>
            <a:endParaRPr lang="ru-RU" dirty="0"/>
          </a:p>
        </p:txBody>
      </p:sp>
    </p:spTree>
    <p:extLst>
      <p:ext uri="{BB962C8B-B14F-4D97-AF65-F5344CB8AC3E}">
        <p14:creationId xmlns:p14="http://schemas.microsoft.com/office/powerpoint/2010/main" val="1806596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4695" y="263236"/>
            <a:ext cx="9019308" cy="808872"/>
          </a:xfrm>
        </p:spPr>
        <p:txBody>
          <a:bodyPr/>
          <a:lstStyle/>
          <a:p>
            <a:r>
              <a:rPr lang="ru-RU" dirty="0"/>
              <a:t>•Церковь </a:t>
            </a:r>
            <a:r>
              <a:rPr lang="ru-RU" dirty="0" err="1"/>
              <a:t>Иоакима</a:t>
            </a:r>
            <a:r>
              <a:rPr lang="ru-RU" dirty="0"/>
              <a:t> и Анны</a:t>
            </a:r>
          </a:p>
        </p:txBody>
      </p:sp>
      <p:pic>
        <p:nvPicPr>
          <p:cNvPr id="5" name="Рисунок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980443" y="1372032"/>
            <a:ext cx="8293560" cy="49317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58448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2557" y="318653"/>
            <a:ext cx="9050097" cy="1607127"/>
          </a:xfrm>
        </p:spPr>
        <p:txBody>
          <a:bodyPr/>
          <a:lstStyle/>
          <a:p>
            <a:r>
              <a:rPr lang="ru-RU" dirty="0" smtClean="0"/>
              <a:t>История Курской области в древние века</a:t>
            </a:r>
            <a:endParaRPr lang="ru-RU" dirty="0"/>
          </a:p>
        </p:txBody>
      </p:sp>
      <p:sp>
        <p:nvSpPr>
          <p:cNvPr id="3" name="Подзаголовок 2"/>
          <p:cNvSpPr>
            <a:spLocks noGrp="1"/>
          </p:cNvSpPr>
          <p:nvPr>
            <p:ph type="subTitle" idx="1"/>
          </p:nvPr>
        </p:nvSpPr>
        <p:spPr>
          <a:xfrm>
            <a:off x="310186" y="2130362"/>
            <a:ext cx="9836727" cy="5309529"/>
          </a:xfrm>
        </p:spPr>
        <p:txBody>
          <a:bodyPr>
            <a:normAutofit/>
          </a:bodyPr>
          <a:lstStyle/>
          <a:p>
            <a:r>
              <a:rPr lang="ru-RU" dirty="0">
                <a:solidFill>
                  <a:srgbClr val="FF0000"/>
                </a:solidFill>
              </a:rPr>
              <a:t>На Курской земле люди живут уже с древних времен. Самые первые следы поселений эпохи верхнего палеолита относится к XV - XX тысячелетию до нашей эры и обнаружены в черте г. Курска в районе улиц Полевой и </a:t>
            </a:r>
            <a:r>
              <a:rPr lang="ru-RU" dirty="0" err="1">
                <a:solidFill>
                  <a:srgbClr val="FF0000"/>
                </a:solidFill>
              </a:rPr>
              <a:t>Котлякова</a:t>
            </a:r>
            <a:r>
              <a:rPr lang="ru-RU" dirty="0">
                <a:solidFill>
                  <a:srgbClr val="FF0000"/>
                </a:solidFill>
              </a:rPr>
              <a:t>. Это было время великого ледника в Европе, часть которого захватила и Курскую землю, покрытую в этот период болотистой тундрой. Первые жители обитали в землянках, одевались в звериные шкуры, основным занятием была охота на мамонтов. В эпоху неолита льды в Европе растаяли, изменился климат и на территории Курского края. Лесостепь способствовала развитию охоты и рыболовства, поселения людей были расположены вдоль рек. При раскопках были найдены каменные топоры, молотки, ножи, наконечники стрел, глиняные черепки. В бронзовом веке появляются новые занятия людей: скотоводство и земледелие. Первые поселения этого времени еще не укрепленные, люди продолжают перемещаться с места на место. Кроме того, во второй половине II тыс. до н.э. на территорию Курского края проникают племена </a:t>
            </a:r>
            <a:r>
              <a:rPr lang="ru-RU" dirty="0" err="1">
                <a:solidFill>
                  <a:srgbClr val="FF0000"/>
                </a:solidFill>
              </a:rPr>
              <a:t>сосницкой</a:t>
            </a:r>
            <a:r>
              <a:rPr lang="ru-RU" dirty="0">
                <a:solidFill>
                  <a:srgbClr val="FF0000"/>
                </a:solidFill>
              </a:rPr>
              <a:t> культуры, в которых археологи видят </a:t>
            </a:r>
            <a:r>
              <a:rPr lang="ru-RU" dirty="0" err="1">
                <a:solidFill>
                  <a:srgbClr val="FF0000"/>
                </a:solidFill>
              </a:rPr>
              <a:t>праславян</a:t>
            </a:r>
            <a:r>
              <a:rPr lang="ru-RU" dirty="0">
                <a:solidFill>
                  <a:srgbClr val="FF0000"/>
                </a:solidFill>
              </a:rPr>
              <a:t>. Это вполне вероятно, так как в бронзовом веке Европа представляла собой гигантский муравейник, в котором хаотически перемещалось множество племен и этносов. И в нашей лесостепной зоне происходили неоднократные перемещения, столкновения и слияния различных племенных групп.</a:t>
            </a:r>
          </a:p>
        </p:txBody>
      </p:sp>
    </p:spTree>
    <p:extLst>
      <p:ext uri="{BB962C8B-B14F-4D97-AF65-F5344CB8AC3E}">
        <p14:creationId xmlns:p14="http://schemas.microsoft.com/office/powerpoint/2010/main" val="4009277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8596668" cy="3880773"/>
          </a:xfrm>
        </p:spPr>
        <p:txBody>
          <a:bodyPr>
            <a:normAutofit fontScale="85000" lnSpcReduction="20000"/>
          </a:bodyPr>
          <a:lstStyle/>
          <a:p>
            <a:r>
              <a:rPr lang="ru-RU" dirty="0"/>
              <a:t>Курская область — субъект Российской Федерации, входит в состав Центрального федерального округа. Административный центр — Курск.</a:t>
            </a:r>
          </a:p>
          <a:p>
            <a:endParaRPr lang="ru-RU" dirty="0"/>
          </a:p>
          <a:p>
            <a:r>
              <a:rPr lang="ru-RU" dirty="0"/>
              <a:t>Образована 13 июня 1934 года.</a:t>
            </a:r>
          </a:p>
          <a:p>
            <a:endParaRPr lang="ru-RU" dirty="0"/>
          </a:p>
          <a:p>
            <a:r>
              <a:rPr lang="ru-RU" dirty="0"/>
              <a:t>Курская область расположена между 50°54′ и 52°26′ северной широты и 34°05′ 38°31′ восточной долготы. Крайняя северная точка области находится в Железногорском, южная в Беловском, западная — в Рыльском, восточная в </a:t>
            </a:r>
            <a:r>
              <a:rPr lang="ru-RU" dirty="0" err="1"/>
              <a:t>Касторенском</a:t>
            </a:r>
            <a:r>
              <a:rPr lang="ru-RU" dirty="0"/>
              <a:t> районах.</a:t>
            </a:r>
          </a:p>
          <a:p>
            <a:endParaRPr lang="ru-RU" dirty="0"/>
          </a:p>
          <a:p>
            <a:r>
              <a:rPr lang="ru-RU" dirty="0"/>
              <a:t>Курская область граничит на северо-западе с Брянской, на севере — с Орловской, на северо-востоке — с Липецкой, на востоке — с Воронежской, на юге — с Белгородской областями Российской Федерации; с юго-западной и западной стороны к ней примыкает Сумская область Украины.</a:t>
            </a:r>
          </a:p>
          <a:p>
            <a:endParaRPr lang="ru-RU" dirty="0"/>
          </a:p>
          <a:p>
            <a:r>
              <a:rPr lang="ru-RU" dirty="0"/>
              <a:t>Площадь области равна 29,8 тыс. км².</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658590" y="3158837"/>
            <a:ext cx="7103918" cy="36991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75837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2618" y="0"/>
            <a:ext cx="7195822" cy="795018"/>
          </a:xfrm>
        </p:spPr>
        <p:txBody>
          <a:bodyPr/>
          <a:lstStyle/>
          <a:p>
            <a:r>
              <a:rPr lang="ru-RU" dirty="0" err="1" smtClean="0"/>
              <a:t>Кожлянские</a:t>
            </a:r>
            <a:r>
              <a:rPr lang="ru-RU" dirty="0" smtClean="0"/>
              <a:t> игрушки</a:t>
            </a:r>
            <a:endParaRPr lang="ru-RU" dirty="0"/>
          </a:p>
        </p:txBody>
      </p:sp>
      <p:sp>
        <p:nvSpPr>
          <p:cNvPr id="3" name="Подзаголовок 2"/>
          <p:cNvSpPr>
            <a:spLocks noGrp="1"/>
          </p:cNvSpPr>
          <p:nvPr>
            <p:ph type="subTitle" idx="1"/>
          </p:nvPr>
        </p:nvSpPr>
        <p:spPr>
          <a:xfrm>
            <a:off x="-124691" y="637309"/>
            <a:ext cx="10820400" cy="5888182"/>
          </a:xfrm>
        </p:spPr>
        <p:txBody>
          <a:bodyPr>
            <a:noAutofit/>
          </a:bodyPr>
          <a:lstStyle/>
          <a:p>
            <a:r>
              <a:rPr lang="ru-RU" sz="1600" dirty="0">
                <a:solidFill>
                  <a:srgbClr val="7030A0"/>
                </a:solidFill>
              </a:rPr>
              <a:t>Зародилась в д. </a:t>
            </a:r>
            <a:r>
              <a:rPr lang="ru-RU" sz="1600" dirty="0" err="1">
                <a:solidFill>
                  <a:srgbClr val="7030A0"/>
                </a:solidFill>
              </a:rPr>
              <a:t>Кожля</a:t>
            </a:r>
            <a:r>
              <a:rPr lang="ru-RU" sz="1600" dirty="0">
                <a:solidFill>
                  <a:srgbClr val="7030A0"/>
                </a:solidFill>
              </a:rPr>
              <a:t> Курской области. Это, прежде всего, игрушка - свистулька. Лепили её с музыкальной части из </a:t>
            </a:r>
            <a:r>
              <a:rPr lang="ru-RU" sz="1600" dirty="0" err="1">
                <a:solidFill>
                  <a:srgbClr val="7030A0"/>
                </a:solidFill>
              </a:rPr>
              <a:t>Дроняевской</a:t>
            </a:r>
            <a:r>
              <a:rPr lang="ru-RU" sz="1600" dirty="0">
                <a:solidFill>
                  <a:srgbClr val="7030A0"/>
                </a:solidFill>
              </a:rPr>
              <a:t> синей глины.</a:t>
            </a:r>
          </a:p>
          <a:p>
            <a:endParaRPr lang="ru-RU" sz="1600" dirty="0">
              <a:solidFill>
                <a:srgbClr val="7030A0"/>
              </a:solidFill>
            </a:endParaRPr>
          </a:p>
          <a:p>
            <a:r>
              <a:rPr lang="ru-RU" sz="1600" dirty="0">
                <a:solidFill>
                  <a:srgbClr val="7030A0"/>
                </a:solidFill>
              </a:rPr>
              <a:t>После обжига глина изменяет цвет на бледно-розовый или телесный и, если Дымковскую игрушку мастера подбеливают, подкрашивают, то </a:t>
            </a:r>
            <a:r>
              <a:rPr lang="ru-RU" sz="1600" dirty="0" err="1">
                <a:solidFill>
                  <a:srgbClr val="7030A0"/>
                </a:solidFill>
              </a:rPr>
              <a:t>Кожлянскую</a:t>
            </a:r>
            <a:r>
              <a:rPr lang="ru-RU" sz="1600" dirty="0">
                <a:solidFill>
                  <a:srgbClr val="7030A0"/>
                </a:solidFill>
              </a:rPr>
              <a:t> – нет. Ещё одна отличительная черта игрушки из </a:t>
            </a:r>
            <a:r>
              <a:rPr lang="ru-RU" sz="1600" dirty="0" err="1">
                <a:solidFill>
                  <a:srgbClr val="7030A0"/>
                </a:solidFill>
              </a:rPr>
              <a:t>Кожли</a:t>
            </a:r>
            <a:r>
              <a:rPr lang="ru-RU" sz="1600" dirty="0">
                <a:solidFill>
                  <a:srgbClr val="7030A0"/>
                </a:solidFill>
              </a:rPr>
              <a:t> – на ней нет “</a:t>
            </a:r>
            <a:r>
              <a:rPr lang="ru-RU" sz="1600" dirty="0" err="1">
                <a:solidFill>
                  <a:srgbClr val="7030A0"/>
                </a:solidFill>
              </a:rPr>
              <a:t>налепов</a:t>
            </a:r>
            <a:r>
              <a:rPr lang="ru-RU" sz="1600" dirty="0">
                <a:solidFill>
                  <a:srgbClr val="7030A0"/>
                </a:solidFill>
              </a:rPr>
              <a:t>”, то есть отдельно сделанных деталей, прилепленных на игрушку.</a:t>
            </a:r>
          </a:p>
          <a:p>
            <a:endParaRPr lang="ru-RU" sz="1600" dirty="0">
              <a:solidFill>
                <a:srgbClr val="7030A0"/>
              </a:solidFill>
            </a:endParaRPr>
          </a:p>
          <a:p>
            <a:r>
              <a:rPr lang="ru-RU" sz="1600" dirty="0">
                <a:solidFill>
                  <a:srgbClr val="7030A0"/>
                </a:solidFill>
              </a:rPr>
              <a:t>Фигурки игрушек разнообразны - это барыни всадники на конях и множество зверушек. Весной игрушками-свистульками прогоняли зиму и закликали солнышко.</a:t>
            </a:r>
          </a:p>
          <a:p>
            <a:endParaRPr lang="ru-RU" sz="1600" dirty="0">
              <a:solidFill>
                <a:srgbClr val="7030A0"/>
              </a:solidFill>
            </a:endParaRPr>
          </a:p>
          <a:p>
            <a:r>
              <a:rPr lang="ru-RU" sz="1600" dirty="0">
                <a:solidFill>
                  <a:srgbClr val="7030A0"/>
                </a:solidFill>
              </a:rPr>
              <a:t>Традиционно </a:t>
            </a:r>
            <a:r>
              <a:rPr lang="ru-RU" sz="1600" dirty="0" err="1">
                <a:solidFill>
                  <a:srgbClr val="7030A0"/>
                </a:solidFill>
              </a:rPr>
              <a:t>Кожлянскую</a:t>
            </a:r>
            <a:r>
              <a:rPr lang="ru-RU" sz="1600" dirty="0">
                <a:solidFill>
                  <a:srgbClr val="7030A0"/>
                </a:solidFill>
              </a:rPr>
              <a:t> игрушку расписывали фиолетовым, красным, жёлтым, зелёным цветом. Тематика </a:t>
            </a:r>
            <a:r>
              <a:rPr lang="ru-RU" sz="1600" dirty="0" err="1">
                <a:solidFill>
                  <a:srgbClr val="7030A0"/>
                </a:solidFill>
              </a:rPr>
              <a:t>Кожлянской</a:t>
            </a:r>
            <a:r>
              <a:rPr lang="ru-RU" sz="1600" dirty="0">
                <a:solidFill>
                  <a:srgbClr val="7030A0"/>
                </a:solidFill>
              </a:rPr>
              <a:t> игрушки развивалась и развивается сегодня в русле отражения деревенского быта, отражения живописного мира, сказочных и мифологических образов. Здесь можно видеть барышню с кошечкой, женский хоровод, медведя, оленя, кошку с котятами, петуха, крокодила с балалайкой, лису с мальчиком «на руках». </a:t>
            </a:r>
          </a:p>
          <a:p>
            <a:endParaRPr lang="ru-RU" sz="1600" dirty="0">
              <a:solidFill>
                <a:srgbClr val="7030A0"/>
              </a:solidFill>
            </a:endParaRPr>
          </a:p>
          <a:p>
            <a:r>
              <a:rPr lang="ru-RU" sz="1600" dirty="0">
                <a:solidFill>
                  <a:srgbClr val="7030A0"/>
                </a:solidFill>
              </a:rPr>
              <a:t>Особый сюжет </a:t>
            </a:r>
            <a:r>
              <a:rPr lang="ru-RU" sz="1600" dirty="0" err="1">
                <a:solidFill>
                  <a:srgbClr val="7030A0"/>
                </a:solidFill>
              </a:rPr>
              <a:t>кожлянской</a:t>
            </a:r>
            <a:r>
              <a:rPr lang="ru-RU" sz="1600" dirty="0">
                <a:solidFill>
                  <a:srgbClr val="7030A0"/>
                </a:solidFill>
              </a:rPr>
              <a:t> игрушки — фантастические животные, принадлежность которых какому–то существу определить трудно. Все игрушки, за редким исключением, свистульки, наделены своими «голосовыми» данными.</a:t>
            </a:r>
          </a:p>
          <a:p>
            <a:endParaRPr lang="ru-RU" sz="1600" dirty="0">
              <a:solidFill>
                <a:srgbClr val="7030A0"/>
              </a:solidFill>
            </a:endParaRPr>
          </a:p>
        </p:txBody>
      </p:sp>
    </p:spTree>
    <p:extLst>
      <p:ext uri="{BB962C8B-B14F-4D97-AF65-F5344CB8AC3E}">
        <p14:creationId xmlns:p14="http://schemas.microsoft.com/office/powerpoint/2010/main" val="1195488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6254" y="0"/>
            <a:ext cx="7766936" cy="753454"/>
          </a:xfrm>
        </p:spPr>
        <p:txBody>
          <a:bodyPr/>
          <a:lstStyle/>
          <a:p>
            <a:r>
              <a:rPr lang="ru-RU" dirty="0" err="1" smtClean="0"/>
              <a:t>Кожлянские</a:t>
            </a:r>
            <a:r>
              <a:rPr lang="ru-RU" dirty="0" smtClean="0"/>
              <a:t> игрушки</a:t>
            </a: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343340" y="630381"/>
            <a:ext cx="4362450" cy="3048000"/>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823419" y="3678381"/>
            <a:ext cx="3990975" cy="3048000"/>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95312" y="655663"/>
            <a:ext cx="3990975" cy="3048000"/>
          </a:xfrm>
          <a:prstGeom prst="rect">
            <a:avLst/>
          </a:prstGeom>
        </p:spPr>
      </p:pic>
    </p:spTree>
    <p:extLst>
      <p:ext uri="{BB962C8B-B14F-4D97-AF65-F5344CB8AC3E}">
        <p14:creationId xmlns:p14="http://schemas.microsoft.com/office/powerpoint/2010/main" val="319309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298" y="0"/>
            <a:ext cx="6360775" cy="665018"/>
          </a:xfrm>
        </p:spPr>
        <p:txBody>
          <a:bodyPr/>
          <a:lstStyle/>
          <a:p>
            <a:r>
              <a:rPr lang="ru-RU" dirty="0" smtClean="0"/>
              <a:t>Посуда из светлой глины</a:t>
            </a:r>
            <a:endParaRPr lang="ru-RU" dirty="0"/>
          </a:p>
        </p:txBody>
      </p:sp>
      <p:pic>
        <p:nvPicPr>
          <p:cNvPr id="4" name="Объект 3"/>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27856" y="932873"/>
            <a:ext cx="6648068" cy="40686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6987019" y="-249382"/>
            <a:ext cx="4872472" cy="3408217"/>
          </a:xfrm>
          <a:prstGeom prst="ellipse">
            <a:avLst/>
          </a:prstGeom>
          <a:ln>
            <a:noFill/>
          </a:ln>
          <a:effectLst>
            <a:softEdge rad="112500"/>
          </a:effectLst>
        </p:spPr>
      </p:pic>
      <p:pic>
        <p:nvPicPr>
          <p:cNvPr id="6" name="Рисунок 5"/>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987019" y="3158834"/>
            <a:ext cx="4872472" cy="3574475"/>
          </a:xfrm>
          <a:prstGeom prst="rect">
            <a:avLst/>
          </a:prstGeom>
          <a:ln>
            <a:noFill/>
          </a:ln>
          <a:effectLst>
            <a:softEdge rad="112500"/>
          </a:effectLst>
        </p:spPr>
      </p:pic>
    </p:spTree>
    <p:extLst>
      <p:ext uri="{BB962C8B-B14F-4D97-AF65-F5344CB8AC3E}">
        <p14:creationId xmlns:p14="http://schemas.microsoft.com/office/powerpoint/2010/main" val="89465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2376" y="221673"/>
            <a:ext cx="10738811" cy="6857999"/>
          </a:xfrm>
        </p:spPr>
        <p:txBody>
          <a:bodyPr>
            <a:normAutofit fontScale="92500"/>
          </a:bodyPr>
          <a:lstStyle/>
          <a:p>
            <a:r>
              <a:rPr lang="ru-RU" dirty="0">
                <a:solidFill>
                  <a:schemeClr val="accent5">
                    <a:lumMod val="75000"/>
                  </a:schemeClr>
                </a:solidFill>
              </a:rPr>
              <a:t>Большую известность получил промысел </a:t>
            </a:r>
            <a:r>
              <a:rPr lang="ru-RU" dirty="0" err="1">
                <a:solidFill>
                  <a:schemeClr val="accent5">
                    <a:lumMod val="75000"/>
                  </a:schemeClr>
                </a:solidFill>
              </a:rPr>
              <a:t>кожлянской</a:t>
            </a:r>
            <a:r>
              <a:rPr lang="ru-RU" dirty="0">
                <a:solidFill>
                  <a:schemeClr val="accent5">
                    <a:lumMod val="75000"/>
                  </a:schemeClr>
                </a:solidFill>
              </a:rPr>
              <a:t> игрушки, существующий более 250 лет. Родина игрушки - деревня </a:t>
            </a:r>
            <a:r>
              <a:rPr lang="ru-RU" dirty="0" err="1">
                <a:solidFill>
                  <a:schemeClr val="accent5">
                    <a:lumMod val="75000"/>
                  </a:schemeClr>
                </a:solidFill>
              </a:rPr>
              <a:t>Кожля</a:t>
            </a:r>
            <a:r>
              <a:rPr lang="ru-RU" dirty="0">
                <a:solidFill>
                  <a:schemeClr val="accent5">
                    <a:lumMod val="75000"/>
                  </a:schemeClr>
                </a:solidFill>
              </a:rPr>
              <a:t> - ранее находилась в Льговском уезде Курской губернии (теперь – в Курчатовском районе). В соседнем селе </a:t>
            </a:r>
            <a:r>
              <a:rPr lang="ru-RU" dirty="0" err="1">
                <a:solidFill>
                  <a:schemeClr val="accent5">
                    <a:lumMod val="75000"/>
                  </a:schemeClr>
                </a:solidFill>
              </a:rPr>
              <a:t>Дроняево</a:t>
            </a:r>
            <a:r>
              <a:rPr lang="ru-RU" dirty="0">
                <a:solidFill>
                  <a:schemeClr val="accent5">
                    <a:lumMod val="75000"/>
                  </a:schemeClr>
                </a:solidFill>
              </a:rPr>
              <a:t> изготавливали из светлой глины посуду, сушили её и обжигали в подземных печах - горнах, покрывали глазурью. Весной крестьяне продавали её в соседних уездах и губерниях. </a:t>
            </a:r>
            <a:r>
              <a:rPr lang="ru-RU" dirty="0" err="1">
                <a:solidFill>
                  <a:schemeClr val="accent5">
                    <a:lumMod val="75000"/>
                  </a:schemeClr>
                </a:solidFill>
              </a:rPr>
              <a:t>Дроняевские</a:t>
            </a:r>
            <a:r>
              <a:rPr lang="ru-RU" dirty="0">
                <a:solidFill>
                  <a:schemeClr val="accent5">
                    <a:lumMod val="75000"/>
                  </a:schemeClr>
                </a:solidFill>
              </a:rPr>
              <a:t> махотки, крынки, </a:t>
            </a:r>
            <a:r>
              <a:rPr lang="ru-RU" dirty="0" err="1">
                <a:solidFill>
                  <a:schemeClr val="accent5">
                    <a:lumMod val="75000"/>
                  </a:schemeClr>
                </a:solidFill>
              </a:rPr>
              <a:t>глечики</a:t>
            </a:r>
            <a:r>
              <a:rPr lang="ru-RU" dirty="0">
                <a:solidFill>
                  <a:schemeClr val="accent5">
                    <a:lumMod val="75000"/>
                  </a:schemeClr>
                </a:solidFill>
              </a:rPr>
              <a:t>, блюда, макитры  славились своей прочностью. </a:t>
            </a:r>
            <a:r>
              <a:rPr lang="ru-RU" dirty="0" err="1">
                <a:solidFill>
                  <a:schemeClr val="accent5">
                    <a:lumMod val="75000"/>
                  </a:schemeClr>
                </a:solidFill>
              </a:rPr>
              <a:t>Кожляне</a:t>
            </a:r>
            <a:r>
              <a:rPr lang="ru-RU" dirty="0">
                <a:solidFill>
                  <a:schemeClr val="accent5">
                    <a:lumMod val="75000"/>
                  </a:schemeClr>
                </a:solidFill>
              </a:rPr>
              <a:t> тоже пробовали  делать  посуду из своей глины, но она уступала по качеству </a:t>
            </a:r>
            <a:r>
              <a:rPr lang="ru-RU" dirty="0" err="1">
                <a:solidFill>
                  <a:schemeClr val="accent5">
                    <a:lumMod val="75000"/>
                  </a:schemeClr>
                </a:solidFill>
              </a:rPr>
              <a:t>дроняевской</a:t>
            </a:r>
            <a:r>
              <a:rPr lang="ru-RU" dirty="0">
                <a:solidFill>
                  <a:schemeClr val="accent5">
                    <a:lumMod val="75000"/>
                  </a:schemeClr>
                </a:solidFill>
              </a:rPr>
              <a:t>. Поэтому </a:t>
            </a:r>
            <a:r>
              <a:rPr lang="ru-RU" dirty="0" err="1">
                <a:solidFill>
                  <a:schemeClr val="accent5">
                    <a:lumMod val="75000"/>
                  </a:schemeClr>
                </a:solidFill>
              </a:rPr>
              <a:t>кожлянские</a:t>
            </a:r>
            <a:r>
              <a:rPr lang="ru-RU" dirty="0">
                <a:solidFill>
                  <a:schemeClr val="accent5">
                    <a:lumMod val="75000"/>
                  </a:schemeClr>
                </a:solidFill>
              </a:rPr>
              <a:t> женщины и дети стали лепить игрушки-свистульки: петушков, уточек, собачек и кошек, индюков, барынь и кавалеров, коней и баранов. После   сушки они обжигали их в горнах </a:t>
            </a:r>
            <a:r>
              <a:rPr lang="ru-RU" dirty="0" err="1">
                <a:solidFill>
                  <a:schemeClr val="accent5">
                    <a:lumMod val="75000"/>
                  </a:schemeClr>
                </a:solidFill>
              </a:rPr>
              <a:t>дроняевских</a:t>
            </a:r>
            <a:r>
              <a:rPr lang="ru-RU" dirty="0">
                <a:solidFill>
                  <a:schemeClr val="accent5">
                    <a:lumMod val="75000"/>
                  </a:schemeClr>
                </a:solidFill>
              </a:rPr>
              <a:t> гончаров по 10-12 часов, затем расписывали куриным пером и растительными красками четырёх цветов: малиновой, желтой, зелёной и фиолетовой. Элементы росписи были простейшими, но всегда обозначавшими пожелания добра: прямые и косые линии (земля, благодатный дождь), решётки (земля, поделённые на наделы), ёлочки (растения, урожай, древо жизни), волнистые линии (влага, река), пятнышки (семена, всходы, плодородие). Кроме игровой функции, в каждой игрушке был заложен </a:t>
            </a:r>
            <a:r>
              <a:rPr lang="ru-RU" dirty="0" err="1">
                <a:solidFill>
                  <a:schemeClr val="accent5">
                    <a:lumMod val="75000"/>
                  </a:schemeClr>
                </a:solidFill>
              </a:rPr>
              <a:t>обереговый</a:t>
            </a:r>
            <a:r>
              <a:rPr lang="ru-RU" dirty="0">
                <a:solidFill>
                  <a:schemeClr val="accent5">
                    <a:lumMod val="75000"/>
                  </a:schemeClr>
                </a:solidFill>
              </a:rPr>
              <a:t> смысл (петух – победа добра и света, уточка – домашний очаг, баран – богатство, корова или барыня – плодородие, олень или конь – счастье, медведь – сила и др.). Верили, что их свист отгонял недобрых духов.</a:t>
            </a:r>
          </a:p>
          <a:p>
            <a:r>
              <a:rPr lang="ru-RU" dirty="0" err="1">
                <a:solidFill>
                  <a:schemeClr val="accent5">
                    <a:lumMod val="75000"/>
                  </a:schemeClr>
                </a:solidFill>
              </a:rPr>
              <a:t>Кожлянские</a:t>
            </a:r>
            <a:r>
              <a:rPr lang="ru-RU" dirty="0">
                <a:solidFill>
                  <a:schemeClr val="accent5">
                    <a:lumMod val="75000"/>
                  </a:schemeClr>
                </a:solidFill>
              </a:rPr>
              <a:t> свистульки пользовались популярностью на ярмарках, их продавали в Орловскую, Харьковскую губернии. Купцы переправляли их даже в Персию и Турцию. В </a:t>
            </a:r>
            <a:r>
              <a:rPr lang="ru-RU" dirty="0" err="1">
                <a:solidFill>
                  <a:schemeClr val="accent5">
                    <a:lumMod val="75000"/>
                  </a:schemeClr>
                </a:solidFill>
              </a:rPr>
              <a:t>Кожле</a:t>
            </a:r>
            <a:r>
              <a:rPr lang="ru-RU" dirty="0">
                <a:solidFill>
                  <a:schemeClr val="accent5">
                    <a:lumMod val="75000"/>
                  </a:schemeClr>
                </a:solidFill>
              </a:rPr>
              <a:t> в начале XIX века из 350 дворов в 150 занимались лепкой игрушки. Это был массовый промысел, который угас после Первой мировой войны, революции, развития промышленности.  Только несколько старых мастериц вплоть до начала XXI века продолжили лепить игрушку (Ульяна Ивановна </a:t>
            </a:r>
            <a:r>
              <a:rPr lang="ru-RU" dirty="0" err="1">
                <a:solidFill>
                  <a:schemeClr val="accent5">
                    <a:lumMod val="75000"/>
                  </a:schemeClr>
                </a:solidFill>
              </a:rPr>
              <a:t>Ковкина</a:t>
            </a:r>
            <a:r>
              <a:rPr lang="ru-RU" dirty="0">
                <a:solidFill>
                  <a:schemeClr val="accent5">
                    <a:lumMod val="75000"/>
                  </a:schemeClr>
                </a:solidFill>
              </a:rPr>
              <a:t>, Ольга Ивановна </a:t>
            </a:r>
            <a:r>
              <a:rPr lang="ru-RU" dirty="0" err="1">
                <a:solidFill>
                  <a:schemeClr val="accent5">
                    <a:lumMod val="75000"/>
                  </a:schemeClr>
                </a:solidFill>
              </a:rPr>
              <a:t>Дериглазова</a:t>
            </a:r>
            <a:r>
              <a:rPr lang="ru-RU" dirty="0">
                <a:solidFill>
                  <a:schemeClr val="accent5">
                    <a:lumMod val="75000"/>
                  </a:schemeClr>
                </a:solidFill>
              </a:rPr>
              <a:t>, Валентина Венедиктовна </a:t>
            </a:r>
            <a:r>
              <a:rPr lang="ru-RU" dirty="0" err="1">
                <a:solidFill>
                  <a:schemeClr val="accent5">
                    <a:lumMod val="75000"/>
                  </a:schemeClr>
                </a:solidFill>
              </a:rPr>
              <a:t>Ковкина</a:t>
            </a:r>
            <a:r>
              <a:rPr lang="ru-RU" dirty="0">
                <a:solidFill>
                  <a:schemeClr val="accent5">
                    <a:lumMod val="75000"/>
                  </a:schemeClr>
                </a:solidFill>
              </a:rPr>
              <a:t>). Сейчас это возрождаемое ремесло, им занимаются около десятка мастеров и педагогов, которые обучают этому детей  в Курчатовском краеведческом музее, </a:t>
            </a:r>
            <a:r>
              <a:rPr lang="ru-RU" dirty="0" err="1">
                <a:solidFill>
                  <a:schemeClr val="accent5">
                    <a:lumMod val="75000"/>
                  </a:schemeClr>
                </a:solidFill>
              </a:rPr>
              <a:t>Дроняевском</a:t>
            </a:r>
            <a:r>
              <a:rPr lang="ru-RU" dirty="0">
                <a:solidFill>
                  <a:schemeClr val="accent5">
                    <a:lumMod val="75000"/>
                  </a:schemeClr>
                </a:solidFill>
              </a:rPr>
              <a:t> центре народных промыслов и </a:t>
            </a:r>
            <a:r>
              <a:rPr lang="ru-RU" dirty="0" err="1">
                <a:solidFill>
                  <a:schemeClr val="accent5">
                    <a:lumMod val="75000"/>
                  </a:schemeClr>
                </a:solidFill>
              </a:rPr>
              <a:t>Дроняевской</a:t>
            </a:r>
            <a:r>
              <a:rPr lang="ru-RU" dirty="0">
                <a:solidFill>
                  <a:schemeClr val="accent5">
                    <a:lumMod val="75000"/>
                  </a:schemeClr>
                </a:solidFill>
              </a:rPr>
              <a:t> средней школе</a:t>
            </a:r>
            <a:r>
              <a:rPr lang="ru-RU" dirty="0"/>
              <a:t>.</a:t>
            </a:r>
          </a:p>
        </p:txBody>
      </p:sp>
    </p:spTree>
    <p:extLst>
      <p:ext uri="{BB962C8B-B14F-4D97-AF65-F5344CB8AC3E}">
        <p14:creationId xmlns:p14="http://schemas.microsoft.com/office/powerpoint/2010/main" val="676195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a:ext>
            </a:extLst>
          </a:blip>
          <a:stretch>
            <a:fillRect/>
          </a:stretch>
        </p:blipFill>
        <p:spPr>
          <a:xfrm>
            <a:off x="128659" y="151895"/>
            <a:ext cx="6010577" cy="44062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218218" y="2355020"/>
            <a:ext cx="4641272" cy="401781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9655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596668" cy="1320800"/>
          </a:xfrm>
        </p:spPr>
        <p:txBody>
          <a:bodyPr/>
          <a:lstStyle/>
          <a:p>
            <a:r>
              <a:rPr lang="ru-RU" dirty="0"/>
              <a:t>•Усадьба Барятинских (Марьино) в Курской области</a:t>
            </a:r>
          </a:p>
        </p:txBody>
      </p:sp>
      <p:pic>
        <p:nvPicPr>
          <p:cNvPr id="4" name="Рисунок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549611" y="816552"/>
            <a:ext cx="6379152" cy="37554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Рисунок 4"/>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86578" y="1320800"/>
            <a:ext cx="4455102" cy="3747078"/>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3315481396"/>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TotalTime>
  <Words>948</Words>
  <Application>Microsoft Office PowerPoint</Application>
  <PresentationFormat>Широкоэкранный</PresentationFormat>
  <Paragraphs>31</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Trebuchet MS</vt:lpstr>
      <vt:lpstr>Wingdings 3</vt:lpstr>
      <vt:lpstr>Аспект</vt:lpstr>
      <vt:lpstr>Курская область  </vt:lpstr>
      <vt:lpstr>История Курской области в древние века</vt:lpstr>
      <vt:lpstr>Презентация PowerPoint</vt:lpstr>
      <vt:lpstr>Кожлянские игрушки</vt:lpstr>
      <vt:lpstr>Кожлянские игрушки</vt:lpstr>
      <vt:lpstr>Посуда из светлой глины</vt:lpstr>
      <vt:lpstr>Презентация PowerPoint</vt:lpstr>
      <vt:lpstr>Презентация PowerPoint</vt:lpstr>
      <vt:lpstr>•Усадьба Барятинских (Марьино) в Курской области</vt:lpstr>
      <vt:lpstr>•Церковь Иоакима и Анны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Курская область  </dc:title>
  <dc:creator>Galaxy</dc:creator>
  <cp:lastModifiedBy>MBTY</cp:lastModifiedBy>
  <cp:revision>8</cp:revision>
  <dcterms:created xsi:type="dcterms:W3CDTF">2019-03-17T07:54:21Z</dcterms:created>
  <dcterms:modified xsi:type="dcterms:W3CDTF">2019-12-03T10:57:12Z</dcterms:modified>
</cp:coreProperties>
</file>