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320" r:id="rId2"/>
    <p:sldId id="259" r:id="rId3"/>
    <p:sldId id="302" r:id="rId4"/>
    <p:sldId id="303" r:id="rId5"/>
    <p:sldId id="304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316" r:id="rId23"/>
    <p:sldId id="317" r:id="rId24"/>
    <p:sldId id="277" r:id="rId25"/>
    <p:sldId id="278" r:id="rId26"/>
    <p:sldId id="279" r:id="rId27"/>
    <p:sldId id="280" r:id="rId28"/>
    <p:sldId id="281" r:id="rId29"/>
    <p:sldId id="305" r:id="rId30"/>
    <p:sldId id="306" r:id="rId31"/>
    <p:sldId id="282" r:id="rId32"/>
    <p:sldId id="283" r:id="rId33"/>
    <p:sldId id="284" r:id="rId34"/>
    <p:sldId id="310" r:id="rId35"/>
    <p:sldId id="307" r:id="rId36"/>
    <p:sldId id="319" r:id="rId37"/>
    <p:sldId id="308" r:id="rId38"/>
    <p:sldId id="309" r:id="rId39"/>
    <p:sldId id="318" r:id="rId40"/>
    <p:sldId id="311" r:id="rId41"/>
    <p:sldId id="312" r:id="rId42"/>
    <p:sldId id="313" r:id="rId43"/>
    <p:sldId id="314" r:id="rId44"/>
    <p:sldId id="315" r:id="rId45"/>
    <p:sldId id="294" r:id="rId4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1" autoAdjust="0"/>
    <p:restoredTop sz="94660"/>
  </p:normalViewPr>
  <p:slideViewPr>
    <p:cSldViewPr>
      <p:cViewPr varScale="1">
        <p:scale>
          <a:sx n="115" d="100"/>
          <a:sy n="115" d="100"/>
        </p:scale>
        <p:origin x="14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6FA13-57FD-4FDB-B834-0F5F98C1637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826575-E8F1-4736-AC16-F2DEB30C5111}">
      <dgm:prSet custT="1"/>
      <dgm:spPr/>
      <dgm:t>
        <a:bodyPr/>
        <a:lstStyle/>
        <a:p>
          <a:pPr rtl="0"/>
          <a:r>
            <a:rPr lang="ru-RU" sz="1400" b="1" i="1" baseline="0" dirty="0" smtClean="0">
              <a:effectLst/>
            </a:rPr>
            <a:t>Мошенничества с использованием банковских карт</a:t>
          </a:r>
          <a:endParaRPr lang="ru-RU" sz="1400" b="1" i="1" dirty="0">
            <a:effectLst/>
          </a:endParaRPr>
        </a:p>
      </dgm:t>
    </dgm:pt>
    <dgm:pt modelId="{F069607E-6935-4D0F-9752-69B1DF37EF49}" type="parTrans" cxnId="{3A20847A-6FB2-4021-8ED1-88505CD73F0A}">
      <dgm:prSet/>
      <dgm:spPr/>
      <dgm:t>
        <a:bodyPr/>
        <a:lstStyle/>
        <a:p>
          <a:endParaRPr lang="ru-RU" sz="2000"/>
        </a:p>
      </dgm:t>
    </dgm:pt>
    <dgm:pt modelId="{4D05C02D-8C7C-4673-B0B8-A8EE6DD3431A}" type="sibTrans" cxnId="{3A20847A-6FB2-4021-8ED1-88505CD73F0A}">
      <dgm:prSet/>
      <dgm:spPr/>
      <dgm:t>
        <a:bodyPr/>
        <a:lstStyle/>
        <a:p>
          <a:endParaRPr lang="ru-RU" sz="2000"/>
        </a:p>
      </dgm:t>
    </dgm:pt>
    <dgm:pt modelId="{3FCFF5AF-34C6-4169-A778-66AE0DC41DE4}">
      <dgm:prSet custT="1"/>
      <dgm:spPr/>
      <dgm:t>
        <a:bodyPr/>
        <a:lstStyle/>
        <a:p>
          <a:pPr rtl="0"/>
          <a:r>
            <a:rPr lang="ru-RU" sz="1400" b="1" i="1" dirty="0" err="1" smtClean="0">
              <a:effectLst/>
            </a:rPr>
            <a:t>Интернет-мошенничества</a:t>
          </a:r>
          <a:endParaRPr lang="ru-RU" sz="1400" b="1" i="1" baseline="0" dirty="0">
            <a:effectLst/>
          </a:endParaRPr>
        </a:p>
      </dgm:t>
    </dgm:pt>
    <dgm:pt modelId="{A4EAC533-B89E-413A-A345-DA4D69C384D4}" type="parTrans" cxnId="{F9FFDF75-DCB2-4A2F-990C-0C597DAEDE3A}">
      <dgm:prSet/>
      <dgm:spPr/>
      <dgm:t>
        <a:bodyPr/>
        <a:lstStyle/>
        <a:p>
          <a:endParaRPr lang="ru-RU" sz="2000"/>
        </a:p>
      </dgm:t>
    </dgm:pt>
    <dgm:pt modelId="{2725D127-1299-4CEB-A0C2-021FA1719DA4}" type="sibTrans" cxnId="{F9FFDF75-DCB2-4A2F-990C-0C597DAEDE3A}">
      <dgm:prSet/>
      <dgm:spPr/>
      <dgm:t>
        <a:bodyPr/>
        <a:lstStyle/>
        <a:p>
          <a:endParaRPr lang="ru-RU" sz="2000"/>
        </a:p>
      </dgm:t>
    </dgm:pt>
    <dgm:pt modelId="{E23371EA-61EC-4B54-A463-81A3C0996A5F}">
      <dgm:prSet custT="1"/>
      <dgm:spPr/>
      <dgm:t>
        <a:bodyPr/>
        <a:lstStyle/>
        <a:p>
          <a:pPr rtl="0"/>
          <a:r>
            <a:rPr kumimoji="0" lang="ru-RU" sz="1600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rPr>
            <a:t>Виды мошенничества</a:t>
          </a:r>
          <a:endParaRPr lang="ru-RU" sz="1600" dirty="0">
            <a:solidFill>
              <a:schemeClr val="tx1"/>
            </a:solidFill>
          </a:endParaRPr>
        </a:p>
      </dgm:t>
    </dgm:pt>
    <dgm:pt modelId="{6F080FC4-6CCF-4704-A017-D1A527437CE7}" type="parTrans" cxnId="{92967D28-BDF6-4E7D-AC83-C082C43C4AD7}">
      <dgm:prSet/>
      <dgm:spPr/>
      <dgm:t>
        <a:bodyPr/>
        <a:lstStyle/>
        <a:p>
          <a:endParaRPr lang="ru-RU" sz="2000"/>
        </a:p>
      </dgm:t>
    </dgm:pt>
    <dgm:pt modelId="{339E89D0-218A-4680-A132-241F3113EE8B}" type="sibTrans" cxnId="{92967D28-BDF6-4E7D-AC83-C082C43C4AD7}">
      <dgm:prSet/>
      <dgm:spPr/>
      <dgm:t>
        <a:bodyPr/>
        <a:lstStyle/>
        <a:p>
          <a:endParaRPr lang="ru-RU" sz="2000"/>
        </a:p>
      </dgm:t>
    </dgm:pt>
    <dgm:pt modelId="{84AE6751-75AC-4AC2-89C3-686F781537F6}">
      <dgm:prSet custT="1"/>
      <dgm:spPr/>
      <dgm:t>
        <a:bodyPr/>
        <a:lstStyle/>
        <a:p>
          <a:pPr rtl="0"/>
          <a:r>
            <a:rPr lang="ru-RU" sz="1400" b="1" i="1" dirty="0" smtClean="0">
              <a:effectLst/>
            </a:rPr>
            <a:t>Мобильные мошенничества</a:t>
          </a:r>
          <a:endParaRPr lang="ru-RU" sz="1400" b="1" i="1" baseline="0" dirty="0">
            <a:effectLst/>
          </a:endParaRPr>
        </a:p>
      </dgm:t>
    </dgm:pt>
    <dgm:pt modelId="{720EAEC4-28F0-4212-A737-08A2E08676BA}" type="parTrans" cxnId="{909F31DA-3707-47C1-9CCA-B5E2EC8B19DF}">
      <dgm:prSet/>
      <dgm:spPr/>
      <dgm:t>
        <a:bodyPr/>
        <a:lstStyle/>
        <a:p>
          <a:endParaRPr lang="ru-RU" sz="2000"/>
        </a:p>
      </dgm:t>
    </dgm:pt>
    <dgm:pt modelId="{008FE147-216F-434A-958F-95F7D34D1386}" type="sibTrans" cxnId="{909F31DA-3707-47C1-9CCA-B5E2EC8B19DF}">
      <dgm:prSet/>
      <dgm:spPr/>
      <dgm:t>
        <a:bodyPr/>
        <a:lstStyle/>
        <a:p>
          <a:endParaRPr lang="ru-RU" sz="2000"/>
        </a:p>
      </dgm:t>
    </dgm:pt>
    <dgm:pt modelId="{3DBCF488-6D2E-4DEB-8F46-D4BB9DC919BD}">
      <dgm:prSet custT="1"/>
      <dgm:spPr/>
      <dgm:t>
        <a:bodyPr/>
        <a:lstStyle/>
        <a:p>
          <a:pPr rtl="0"/>
          <a:r>
            <a:rPr lang="ru-RU" sz="1400" b="1" i="1" baseline="0" dirty="0" smtClean="0">
              <a:effectLst/>
            </a:rPr>
            <a:t>Финансовые пирамиды</a:t>
          </a:r>
          <a:endParaRPr lang="ru-RU" sz="1400" b="1" i="1" baseline="0" dirty="0">
            <a:effectLst/>
          </a:endParaRPr>
        </a:p>
      </dgm:t>
    </dgm:pt>
    <dgm:pt modelId="{840DE73F-8A5F-4357-B74B-25900122A700}" type="parTrans" cxnId="{AFD2FDBF-0A1F-48E9-9724-FCA33CBFDE21}">
      <dgm:prSet/>
      <dgm:spPr/>
      <dgm:t>
        <a:bodyPr/>
        <a:lstStyle/>
        <a:p>
          <a:endParaRPr lang="ru-RU" sz="2000"/>
        </a:p>
      </dgm:t>
    </dgm:pt>
    <dgm:pt modelId="{DA332062-E194-4F0B-90D9-AAC21665CC68}" type="sibTrans" cxnId="{AFD2FDBF-0A1F-48E9-9724-FCA33CBFDE21}">
      <dgm:prSet/>
      <dgm:spPr/>
      <dgm:t>
        <a:bodyPr/>
        <a:lstStyle/>
        <a:p>
          <a:endParaRPr lang="ru-RU" sz="2000"/>
        </a:p>
      </dgm:t>
    </dgm:pt>
    <dgm:pt modelId="{23EABC2E-7C56-4A1B-B97A-36181E288795}" type="pres">
      <dgm:prSet presAssocID="{3FB6FA13-57FD-4FDB-B834-0F5F98C163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7766DC-A011-444D-8298-07A2E054B90A}" type="pres">
      <dgm:prSet presAssocID="{3FB6FA13-57FD-4FDB-B834-0F5F98C16372}" presName="arrow" presStyleLbl="bgShp" presStyleIdx="0" presStyleCnt="1"/>
      <dgm:spPr/>
    </dgm:pt>
    <dgm:pt modelId="{871446E5-1CB8-4B97-81BE-E4945277D262}" type="pres">
      <dgm:prSet presAssocID="{3FB6FA13-57FD-4FDB-B834-0F5F98C16372}" presName="points" presStyleCnt="0"/>
      <dgm:spPr/>
    </dgm:pt>
    <dgm:pt modelId="{F2132B28-9E58-402C-B4C0-A46D9398A551}" type="pres">
      <dgm:prSet presAssocID="{E23371EA-61EC-4B54-A463-81A3C0996A5F}" presName="compositeA" presStyleCnt="0"/>
      <dgm:spPr/>
    </dgm:pt>
    <dgm:pt modelId="{4EFE879D-634E-4201-B084-D6A6ADEAD09A}" type="pres">
      <dgm:prSet presAssocID="{E23371EA-61EC-4B54-A463-81A3C0996A5F}" presName="textA" presStyleLbl="revTx" presStyleIdx="0" presStyleCnt="5" custScaleX="170778" custLinFactNeighborX="-5413" custLinFactNeighborY="12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9E941-AEC7-4DC7-9133-B224D1713B12}" type="pres">
      <dgm:prSet presAssocID="{E23371EA-61EC-4B54-A463-81A3C0996A5F}" presName="circleA" presStyleLbl="node1" presStyleIdx="0" presStyleCnt="5"/>
      <dgm:spPr/>
    </dgm:pt>
    <dgm:pt modelId="{70FFF9B6-30C6-4629-85DB-A94ED8102955}" type="pres">
      <dgm:prSet presAssocID="{E23371EA-61EC-4B54-A463-81A3C0996A5F}" presName="spaceA" presStyleCnt="0"/>
      <dgm:spPr/>
    </dgm:pt>
    <dgm:pt modelId="{78A08793-9BA6-4555-8F6C-BBDEED97293E}" type="pres">
      <dgm:prSet presAssocID="{339E89D0-218A-4680-A132-241F3113EE8B}" presName="space" presStyleCnt="0"/>
      <dgm:spPr/>
    </dgm:pt>
    <dgm:pt modelId="{213189E5-47F1-42F3-8694-968716049B01}" type="pres">
      <dgm:prSet presAssocID="{ED826575-E8F1-4736-AC16-F2DEB30C5111}" presName="compositeB" presStyleCnt="0"/>
      <dgm:spPr/>
    </dgm:pt>
    <dgm:pt modelId="{B9AD23B7-7A74-42A8-A503-EDD39FD9B419}" type="pres">
      <dgm:prSet presAssocID="{ED826575-E8F1-4736-AC16-F2DEB30C5111}" presName="textB" presStyleLbl="revTx" presStyleIdx="1" presStyleCnt="5" custScaleX="170169" custScaleY="97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58304-EABF-4E11-97E8-C466BC865F5D}" type="pres">
      <dgm:prSet presAssocID="{ED826575-E8F1-4736-AC16-F2DEB30C5111}" presName="circleB" presStyleLbl="node1" presStyleIdx="1" presStyleCnt="5"/>
      <dgm:spPr/>
    </dgm:pt>
    <dgm:pt modelId="{4831A25F-F836-4E4E-8571-04D6E1343C35}" type="pres">
      <dgm:prSet presAssocID="{ED826575-E8F1-4736-AC16-F2DEB30C5111}" presName="spaceB" presStyleCnt="0"/>
      <dgm:spPr/>
    </dgm:pt>
    <dgm:pt modelId="{779ED875-3504-40D1-A2D9-C03D262FE06C}" type="pres">
      <dgm:prSet presAssocID="{4D05C02D-8C7C-4673-B0B8-A8EE6DD3431A}" presName="space" presStyleCnt="0"/>
      <dgm:spPr/>
    </dgm:pt>
    <dgm:pt modelId="{67406A4F-2A79-4364-912E-B2BF09233766}" type="pres">
      <dgm:prSet presAssocID="{3FCFF5AF-34C6-4169-A778-66AE0DC41DE4}" presName="compositeA" presStyleCnt="0"/>
      <dgm:spPr/>
    </dgm:pt>
    <dgm:pt modelId="{6C3A2906-E8AB-40E9-90D1-8A966EE075AE}" type="pres">
      <dgm:prSet presAssocID="{3FCFF5AF-34C6-4169-A778-66AE0DC41DE4}" presName="textA" presStyleLbl="revTx" presStyleIdx="2" presStyleCnt="5" custScaleX="141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2D652-201B-4A8A-86C4-83A8B197B07E}" type="pres">
      <dgm:prSet presAssocID="{3FCFF5AF-34C6-4169-A778-66AE0DC41DE4}" presName="circleA" presStyleLbl="node1" presStyleIdx="2" presStyleCnt="5"/>
      <dgm:spPr/>
    </dgm:pt>
    <dgm:pt modelId="{AAF0E121-AE77-4664-94CA-C279F4698DDA}" type="pres">
      <dgm:prSet presAssocID="{3FCFF5AF-34C6-4169-A778-66AE0DC41DE4}" presName="spaceA" presStyleCnt="0"/>
      <dgm:spPr/>
    </dgm:pt>
    <dgm:pt modelId="{EA9CA1CD-7441-4024-AB03-7099308039C0}" type="pres">
      <dgm:prSet presAssocID="{2725D127-1299-4CEB-A0C2-021FA1719DA4}" presName="space" presStyleCnt="0"/>
      <dgm:spPr/>
    </dgm:pt>
    <dgm:pt modelId="{E21F72D4-3E17-4220-B122-719594867F35}" type="pres">
      <dgm:prSet presAssocID="{84AE6751-75AC-4AC2-89C3-686F781537F6}" presName="compositeB" presStyleCnt="0"/>
      <dgm:spPr/>
    </dgm:pt>
    <dgm:pt modelId="{376F1A37-85BC-45C9-B7D4-BED1800A5B80}" type="pres">
      <dgm:prSet presAssocID="{84AE6751-75AC-4AC2-89C3-686F781537F6}" presName="textB" presStyleLbl="revTx" presStyleIdx="3" presStyleCnt="5" custScaleX="15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69454-35E4-49A5-A5F9-FF6A6D987C87}" type="pres">
      <dgm:prSet presAssocID="{84AE6751-75AC-4AC2-89C3-686F781537F6}" presName="circleB" presStyleLbl="node1" presStyleIdx="3" presStyleCnt="5"/>
      <dgm:spPr/>
    </dgm:pt>
    <dgm:pt modelId="{6A883FA3-D6D6-423D-9C69-3765A6330C12}" type="pres">
      <dgm:prSet presAssocID="{84AE6751-75AC-4AC2-89C3-686F781537F6}" presName="spaceB" presStyleCnt="0"/>
      <dgm:spPr/>
    </dgm:pt>
    <dgm:pt modelId="{479C548C-826D-4490-862F-A0C1E460CE8B}" type="pres">
      <dgm:prSet presAssocID="{008FE147-216F-434A-958F-95F7D34D1386}" presName="space" presStyleCnt="0"/>
      <dgm:spPr/>
    </dgm:pt>
    <dgm:pt modelId="{4B06031E-BA41-4717-B5CD-B707B80AE997}" type="pres">
      <dgm:prSet presAssocID="{3DBCF488-6D2E-4DEB-8F46-D4BB9DC919BD}" presName="compositeA" presStyleCnt="0"/>
      <dgm:spPr/>
    </dgm:pt>
    <dgm:pt modelId="{60AFA48C-F2BC-4275-A16B-687587AF480B}" type="pres">
      <dgm:prSet presAssocID="{3DBCF488-6D2E-4DEB-8F46-D4BB9DC919BD}" presName="textA" presStyleLbl="revTx" presStyleIdx="4" presStyleCnt="5" custScaleX="11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1104F-641A-4994-8804-342910D6C0D1}" type="pres">
      <dgm:prSet presAssocID="{3DBCF488-6D2E-4DEB-8F46-D4BB9DC919BD}" presName="circleA" presStyleLbl="node1" presStyleIdx="4" presStyleCnt="5"/>
      <dgm:spPr/>
    </dgm:pt>
    <dgm:pt modelId="{FD6C53A2-50FB-4FBB-B5B2-54C9042DFC28}" type="pres">
      <dgm:prSet presAssocID="{3DBCF488-6D2E-4DEB-8F46-D4BB9DC919BD}" presName="spaceA" presStyleCnt="0"/>
      <dgm:spPr/>
    </dgm:pt>
  </dgm:ptLst>
  <dgm:cxnLst>
    <dgm:cxn modelId="{32EB5B37-3D17-4622-AD5C-DF2DE2BEDC02}" type="presOf" srcId="{3FCFF5AF-34C6-4169-A778-66AE0DC41DE4}" destId="{6C3A2906-E8AB-40E9-90D1-8A966EE075AE}" srcOrd="0" destOrd="0" presId="urn:microsoft.com/office/officeart/2005/8/layout/hProcess11"/>
    <dgm:cxn modelId="{3A20847A-6FB2-4021-8ED1-88505CD73F0A}" srcId="{3FB6FA13-57FD-4FDB-B834-0F5F98C16372}" destId="{ED826575-E8F1-4736-AC16-F2DEB30C5111}" srcOrd="1" destOrd="0" parTransId="{F069607E-6935-4D0F-9752-69B1DF37EF49}" sibTransId="{4D05C02D-8C7C-4673-B0B8-A8EE6DD3431A}"/>
    <dgm:cxn modelId="{909F31DA-3707-47C1-9CCA-B5E2EC8B19DF}" srcId="{3FB6FA13-57FD-4FDB-B834-0F5F98C16372}" destId="{84AE6751-75AC-4AC2-89C3-686F781537F6}" srcOrd="3" destOrd="0" parTransId="{720EAEC4-28F0-4212-A737-08A2E08676BA}" sibTransId="{008FE147-216F-434A-958F-95F7D34D1386}"/>
    <dgm:cxn modelId="{F9FFDF75-DCB2-4A2F-990C-0C597DAEDE3A}" srcId="{3FB6FA13-57FD-4FDB-B834-0F5F98C16372}" destId="{3FCFF5AF-34C6-4169-A778-66AE0DC41DE4}" srcOrd="2" destOrd="0" parTransId="{A4EAC533-B89E-413A-A345-DA4D69C384D4}" sibTransId="{2725D127-1299-4CEB-A0C2-021FA1719DA4}"/>
    <dgm:cxn modelId="{A9AC0348-6AC3-44A8-B094-539B7F9227D2}" type="presOf" srcId="{3DBCF488-6D2E-4DEB-8F46-D4BB9DC919BD}" destId="{60AFA48C-F2BC-4275-A16B-687587AF480B}" srcOrd="0" destOrd="0" presId="urn:microsoft.com/office/officeart/2005/8/layout/hProcess11"/>
    <dgm:cxn modelId="{6A562EBD-F3D6-4405-AD78-BF2535B4327A}" type="presOf" srcId="{3FB6FA13-57FD-4FDB-B834-0F5F98C16372}" destId="{23EABC2E-7C56-4A1B-B97A-36181E288795}" srcOrd="0" destOrd="0" presId="urn:microsoft.com/office/officeart/2005/8/layout/hProcess11"/>
    <dgm:cxn modelId="{A39EC11E-7704-48FF-890F-94988A965BF5}" type="presOf" srcId="{ED826575-E8F1-4736-AC16-F2DEB30C5111}" destId="{B9AD23B7-7A74-42A8-A503-EDD39FD9B419}" srcOrd="0" destOrd="0" presId="urn:microsoft.com/office/officeart/2005/8/layout/hProcess11"/>
    <dgm:cxn modelId="{BA1D6B1C-B459-47E1-BD27-A1B98BE0B856}" type="presOf" srcId="{84AE6751-75AC-4AC2-89C3-686F781537F6}" destId="{376F1A37-85BC-45C9-B7D4-BED1800A5B80}" srcOrd="0" destOrd="0" presId="urn:microsoft.com/office/officeart/2005/8/layout/hProcess11"/>
    <dgm:cxn modelId="{AFD2FDBF-0A1F-48E9-9724-FCA33CBFDE21}" srcId="{3FB6FA13-57FD-4FDB-B834-0F5F98C16372}" destId="{3DBCF488-6D2E-4DEB-8F46-D4BB9DC919BD}" srcOrd="4" destOrd="0" parTransId="{840DE73F-8A5F-4357-B74B-25900122A700}" sibTransId="{DA332062-E194-4F0B-90D9-AAC21665CC68}"/>
    <dgm:cxn modelId="{92967D28-BDF6-4E7D-AC83-C082C43C4AD7}" srcId="{3FB6FA13-57FD-4FDB-B834-0F5F98C16372}" destId="{E23371EA-61EC-4B54-A463-81A3C0996A5F}" srcOrd="0" destOrd="0" parTransId="{6F080FC4-6CCF-4704-A017-D1A527437CE7}" sibTransId="{339E89D0-218A-4680-A132-241F3113EE8B}"/>
    <dgm:cxn modelId="{32344EED-730E-4802-8E47-DC8B21FB01F0}" type="presOf" srcId="{E23371EA-61EC-4B54-A463-81A3C0996A5F}" destId="{4EFE879D-634E-4201-B084-D6A6ADEAD09A}" srcOrd="0" destOrd="0" presId="urn:microsoft.com/office/officeart/2005/8/layout/hProcess11"/>
    <dgm:cxn modelId="{B73F2478-61D5-4039-95EC-D70AA698E270}" type="presParOf" srcId="{23EABC2E-7C56-4A1B-B97A-36181E288795}" destId="{557766DC-A011-444D-8298-07A2E054B90A}" srcOrd="0" destOrd="0" presId="urn:microsoft.com/office/officeart/2005/8/layout/hProcess11"/>
    <dgm:cxn modelId="{14EA7679-F1F8-482D-805B-381C81E9E544}" type="presParOf" srcId="{23EABC2E-7C56-4A1B-B97A-36181E288795}" destId="{871446E5-1CB8-4B97-81BE-E4945277D262}" srcOrd="1" destOrd="0" presId="urn:microsoft.com/office/officeart/2005/8/layout/hProcess11"/>
    <dgm:cxn modelId="{D727D55A-D052-4989-A396-BFD6D35A0675}" type="presParOf" srcId="{871446E5-1CB8-4B97-81BE-E4945277D262}" destId="{F2132B28-9E58-402C-B4C0-A46D9398A551}" srcOrd="0" destOrd="0" presId="urn:microsoft.com/office/officeart/2005/8/layout/hProcess11"/>
    <dgm:cxn modelId="{C0D45EC3-7E40-415B-92ED-DED578158BAF}" type="presParOf" srcId="{F2132B28-9E58-402C-B4C0-A46D9398A551}" destId="{4EFE879D-634E-4201-B084-D6A6ADEAD09A}" srcOrd="0" destOrd="0" presId="urn:microsoft.com/office/officeart/2005/8/layout/hProcess11"/>
    <dgm:cxn modelId="{713C1611-D8CF-46A0-B44F-74259BE49174}" type="presParOf" srcId="{F2132B28-9E58-402C-B4C0-A46D9398A551}" destId="{BE49E941-AEC7-4DC7-9133-B224D1713B12}" srcOrd="1" destOrd="0" presId="urn:microsoft.com/office/officeart/2005/8/layout/hProcess11"/>
    <dgm:cxn modelId="{49A60BE1-BCEE-4289-9027-31504A8F3BA3}" type="presParOf" srcId="{F2132B28-9E58-402C-B4C0-A46D9398A551}" destId="{70FFF9B6-30C6-4629-85DB-A94ED8102955}" srcOrd="2" destOrd="0" presId="urn:microsoft.com/office/officeart/2005/8/layout/hProcess11"/>
    <dgm:cxn modelId="{9518EE07-3019-421E-B1EF-8C43D37A8AEE}" type="presParOf" srcId="{871446E5-1CB8-4B97-81BE-E4945277D262}" destId="{78A08793-9BA6-4555-8F6C-BBDEED97293E}" srcOrd="1" destOrd="0" presId="urn:microsoft.com/office/officeart/2005/8/layout/hProcess11"/>
    <dgm:cxn modelId="{4608008E-0CEB-48DD-BAEE-A1EA0AE67083}" type="presParOf" srcId="{871446E5-1CB8-4B97-81BE-E4945277D262}" destId="{213189E5-47F1-42F3-8694-968716049B01}" srcOrd="2" destOrd="0" presId="urn:microsoft.com/office/officeart/2005/8/layout/hProcess11"/>
    <dgm:cxn modelId="{2FABDCF3-223A-4C73-A92A-A925C0F4CEAD}" type="presParOf" srcId="{213189E5-47F1-42F3-8694-968716049B01}" destId="{B9AD23B7-7A74-42A8-A503-EDD39FD9B419}" srcOrd="0" destOrd="0" presId="urn:microsoft.com/office/officeart/2005/8/layout/hProcess11"/>
    <dgm:cxn modelId="{15985D9B-CF6D-46E7-B9C9-DF5CE66D563D}" type="presParOf" srcId="{213189E5-47F1-42F3-8694-968716049B01}" destId="{99958304-EABF-4E11-97E8-C466BC865F5D}" srcOrd="1" destOrd="0" presId="urn:microsoft.com/office/officeart/2005/8/layout/hProcess11"/>
    <dgm:cxn modelId="{03A32F6B-6598-4177-9520-8EC07BA47348}" type="presParOf" srcId="{213189E5-47F1-42F3-8694-968716049B01}" destId="{4831A25F-F836-4E4E-8571-04D6E1343C35}" srcOrd="2" destOrd="0" presId="urn:microsoft.com/office/officeart/2005/8/layout/hProcess11"/>
    <dgm:cxn modelId="{40403984-568B-4338-A7E6-8091663823D9}" type="presParOf" srcId="{871446E5-1CB8-4B97-81BE-E4945277D262}" destId="{779ED875-3504-40D1-A2D9-C03D262FE06C}" srcOrd="3" destOrd="0" presId="urn:microsoft.com/office/officeart/2005/8/layout/hProcess11"/>
    <dgm:cxn modelId="{95245BAE-8885-42C6-B9B0-75D72AC24726}" type="presParOf" srcId="{871446E5-1CB8-4B97-81BE-E4945277D262}" destId="{67406A4F-2A79-4364-912E-B2BF09233766}" srcOrd="4" destOrd="0" presId="urn:microsoft.com/office/officeart/2005/8/layout/hProcess11"/>
    <dgm:cxn modelId="{174BD083-8298-4C24-B604-F48F2DB2D19F}" type="presParOf" srcId="{67406A4F-2A79-4364-912E-B2BF09233766}" destId="{6C3A2906-E8AB-40E9-90D1-8A966EE075AE}" srcOrd="0" destOrd="0" presId="urn:microsoft.com/office/officeart/2005/8/layout/hProcess11"/>
    <dgm:cxn modelId="{92AA04C1-314A-4688-AAFE-7C8FAE7CC899}" type="presParOf" srcId="{67406A4F-2A79-4364-912E-B2BF09233766}" destId="{9542D652-201B-4A8A-86C4-83A8B197B07E}" srcOrd="1" destOrd="0" presId="urn:microsoft.com/office/officeart/2005/8/layout/hProcess11"/>
    <dgm:cxn modelId="{B1BE3527-5422-4172-B26A-0FB31119ADC5}" type="presParOf" srcId="{67406A4F-2A79-4364-912E-B2BF09233766}" destId="{AAF0E121-AE77-4664-94CA-C279F4698DDA}" srcOrd="2" destOrd="0" presId="urn:microsoft.com/office/officeart/2005/8/layout/hProcess11"/>
    <dgm:cxn modelId="{99A19089-E9B9-4000-A863-D75E97B71B28}" type="presParOf" srcId="{871446E5-1CB8-4B97-81BE-E4945277D262}" destId="{EA9CA1CD-7441-4024-AB03-7099308039C0}" srcOrd="5" destOrd="0" presId="urn:microsoft.com/office/officeart/2005/8/layout/hProcess11"/>
    <dgm:cxn modelId="{A06C0693-61B8-471F-B079-EBCF70B8077C}" type="presParOf" srcId="{871446E5-1CB8-4B97-81BE-E4945277D262}" destId="{E21F72D4-3E17-4220-B122-719594867F35}" srcOrd="6" destOrd="0" presId="urn:microsoft.com/office/officeart/2005/8/layout/hProcess11"/>
    <dgm:cxn modelId="{13E7ACF4-3B1C-4497-B428-379DA9347593}" type="presParOf" srcId="{E21F72D4-3E17-4220-B122-719594867F35}" destId="{376F1A37-85BC-45C9-B7D4-BED1800A5B80}" srcOrd="0" destOrd="0" presId="urn:microsoft.com/office/officeart/2005/8/layout/hProcess11"/>
    <dgm:cxn modelId="{87C2FFE0-AD67-4A46-929F-63F64A173D73}" type="presParOf" srcId="{E21F72D4-3E17-4220-B122-719594867F35}" destId="{D6A69454-35E4-49A5-A5F9-FF6A6D987C87}" srcOrd="1" destOrd="0" presId="urn:microsoft.com/office/officeart/2005/8/layout/hProcess11"/>
    <dgm:cxn modelId="{6D7FC7AD-EC3F-41DD-BADA-57283C7FA798}" type="presParOf" srcId="{E21F72D4-3E17-4220-B122-719594867F35}" destId="{6A883FA3-D6D6-423D-9C69-3765A6330C12}" srcOrd="2" destOrd="0" presId="urn:microsoft.com/office/officeart/2005/8/layout/hProcess11"/>
    <dgm:cxn modelId="{A238E1E1-DA7D-41EA-BB10-0B4ABA172931}" type="presParOf" srcId="{871446E5-1CB8-4B97-81BE-E4945277D262}" destId="{479C548C-826D-4490-862F-A0C1E460CE8B}" srcOrd="7" destOrd="0" presId="urn:microsoft.com/office/officeart/2005/8/layout/hProcess11"/>
    <dgm:cxn modelId="{8C768E3B-CE6F-49BE-8A96-B06B6B0C51AD}" type="presParOf" srcId="{871446E5-1CB8-4B97-81BE-E4945277D262}" destId="{4B06031E-BA41-4717-B5CD-B707B80AE997}" srcOrd="8" destOrd="0" presId="urn:microsoft.com/office/officeart/2005/8/layout/hProcess11"/>
    <dgm:cxn modelId="{CA748693-7B29-47AE-B125-A937AEE29539}" type="presParOf" srcId="{4B06031E-BA41-4717-B5CD-B707B80AE997}" destId="{60AFA48C-F2BC-4275-A16B-687587AF480B}" srcOrd="0" destOrd="0" presId="urn:microsoft.com/office/officeart/2005/8/layout/hProcess11"/>
    <dgm:cxn modelId="{98CB3A8B-5EE6-4E0C-97FE-A9B08B0F6CD0}" type="presParOf" srcId="{4B06031E-BA41-4717-B5CD-B707B80AE997}" destId="{F071104F-641A-4994-8804-342910D6C0D1}" srcOrd="1" destOrd="0" presId="urn:microsoft.com/office/officeart/2005/8/layout/hProcess11"/>
    <dgm:cxn modelId="{39C85797-1EC0-4AB9-AA56-67BB19381E6F}" type="presParOf" srcId="{4B06031E-BA41-4717-B5CD-B707B80AE997}" destId="{FD6C53A2-50FB-4FBB-B5B2-54C9042DFC2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766DC-A011-444D-8298-07A2E054B90A}">
      <dsp:nvSpPr>
        <dsp:cNvPr id="0" name=""/>
        <dsp:cNvSpPr/>
      </dsp:nvSpPr>
      <dsp:spPr>
        <a:xfrm>
          <a:off x="0" y="855880"/>
          <a:ext cx="9144000" cy="11411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E879D-634E-4201-B084-D6A6ADEAD09A}">
      <dsp:nvSpPr>
        <dsp:cNvPr id="0" name=""/>
        <dsp:cNvSpPr/>
      </dsp:nvSpPr>
      <dsp:spPr>
        <a:xfrm>
          <a:off x="0" y="144016"/>
          <a:ext cx="1832280" cy="114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rPr>
            <a:t>Виды мошенничества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144016"/>
        <a:ext cx="1832280" cy="1141174"/>
      </dsp:txXfrm>
    </dsp:sp>
    <dsp:sp modelId="{BE49E941-AEC7-4DC7-9133-B224D1713B12}">
      <dsp:nvSpPr>
        <dsp:cNvPr id="0" name=""/>
        <dsp:cNvSpPr/>
      </dsp:nvSpPr>
      <dsp:spPr>
        <a:xfrm>
          <a:off x="774959" y="1283821"/>
          <a:ext cx="285293" cy="285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D23B7-7A74-42A8-A503-EDD39FD9B419}">
      <dsp:nvSpPr>
        <dsp:cNvPr id="0" name=""/>
        <dsp:cNvSpPr/>
      </dsp:nvSpPr>
      <dsp:spPr>
        <a:xfrm>
          <a:off x="1887391" y="1736410"/>
          <a:ext cx="1825746" cy="1108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effectLst/>
            </a:rPr>
            <a:t>Мошенничества с использованием банковских карт</a:t>
          </a:r>
          <a:endParaRPr lang="ru-RU" sz="1400" b="1" i="1" kern="1200" dirty="0">
            <a:effectLst/>
          </a:endParaRPr>
        </a:p>
      </dsp:txBody>
      <dsp:txXfrm>
        <a:off x="1887391" y="1736410"/>
        <a:ext cx="1825746" cy="1108308"/>
      </dsp:txXfrm>
    </dsp:sp>
    <dsp:sp modelId="{99958304-EABF-4E11-97E8-C466BC865F5D}">
      <dsp:nvSpPr>
        <dsp:cNvPr id="0" name=""/>
        <dsp:cNvSpPr/>
      </dsp:nvSpPr>
      <dsp:spPr>
        <a:xfrm>
          <a:off x="2657617" y="1292037"/>
          <a:ext cx="285293" cy="285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A2906-E8AB-40E9-90D1-8A966EE075AE}">
      <dsp:nvSpPr>
        <dsp:cNvPr id="0" name=""/>
        <dsp:cNvSpPr/>
      </dsp:nvSpPr>
      <dsp:spPr>
        <a:xfrm>
          <a:off x="3766782" y="0"/>
          <a:ext cx="1518091" cy="114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effectLst/>
            </a:rPr>
            <a:t>Интернет-мошенничества</a:t>
          </a:r>
          <a:endParaRPr lang="ru-RU" sz="1400" b="1" i="1" kern="1200" baseline="0" dirty="0">
            <a:effectLst/>
          </a:endParaRPr>
        </a:p>
      </dsp:txBody>
      <dsp:txXfrm>
        <a:off x="3766782" y="0"/>
        <a:ext cx="1518091" cy="1141174"/>
      </dsp:txXfrm>
    </dsp:sp>
    <dsp:sp modelId="{9542D652-201B-4A8A-86C4-83A8B197B07E}">
      <dsp:nvSpPr>
        <dsp:cNvPr id="0" name=""/>
        <dsp:cNvSpPr/>
      </dsp:nvSpPr>
      <dsp:spPr>
        <a:xfrm>
          <a:off x="4383181" y="1283821"/>
          <a:ext cx="285293" cy="285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F1A37-85BC-45C9-B7D4-BED1800A5B80}">
      <dsp:nvSpPr>
        <dsp:cNvPr id="0" name=""/>
        <dsp:cNvSpPr/>
      </dsp:nvSpPr>
      <dsp:spPr>
        <a:xfrm>
          <a:off x="5338519" y="1711761"/>
          <a:ext cx="1610629" cy="114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effectLst/>
            </a:rPr>
            <a:t>Мобильные мошенничества</a:t>
          </a:r>
          <a:endParaRPr lang="ru-RU" sz="1400" b="1" i="1" kern="1200" baseline="0" dirty="0">
            <a:effectLst/>
          </a:endParaRPr>
        </a:p>
      </dsp:txBody>
      <dsp:txXfrm>
        <a:off x="5338519" y="1711761"/>
        <a:ext cx="1610629" cy="1141174"/>
      </dsp:txXfrm>
    </dsp:sp>
    <dsp:sp modelId="{D6A69454-35E4-49A5-A5F9-FF6A6D987C87}">
      <dsp:nvSpPr>
        <dsp:cNvPr id="0" name=""/>
        <dsp:cNvSpPr/>
      </dsp:nvSpPr>
      <dsp:spPr>
        <a:xfrm>
          <a:off x="6001187" y="1283821"/>
          <a:ext cx="285293" cy="285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FA48C-F2BC-4275-A16B-687587AF480B}">
      <dsp:nvSpPr>
        <dsp:cNvPr id="0" name=""/>
        <dsp:cNvSpPr/>
      </dsp:nvSpPr>
      <dsp:spPr>
        <a:xfrm>
          <a:off x="7002794" y="0"/>
          <a:ext cx="1225339" cy="114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effectLst/>
            </a:rPr>
            <a:t>Финансовые пирамиды</a:t>
          </a:r>
          <a:endParaRPr lang="ru-RU" sz="1400" b="1" i="1" kern="1200" baseline="0" dirty="0">
            <a:effectLst/>
          </a:endParaRPr>
        </a:p>
      </dsp:txBody>
      <dsp:txXfrm>
        <a:off x="7002794" y="0"/>
        <a:ext cx="1225339" cy="1141174"/>
      </dsp:txXfrm>
    </dsp:sp>
    <dsp:sp modelId="{F071104F-641A-4994-8804-342910D6C0D1}">
      <dsp:nvSpPr>
        <dsp:cNvPr id="0" name=""/>
        <dsp:cNvSpPr/>
      </dsp:nvSpPr>
      <dsp:spPr>
        <a:xfrm>
          <a:off x="7472817" y="1283821"/>
          <a:ext cx="285293" cy="285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31963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body"/>
          </p:nvPr>
        </p:nvSpPr>
        <p:spPr>
          <a:xfrm>
            <a:off x="1103760" y="3477600"/>
            <a:ext cx="8828280" cy="3292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6247440" y="0"/>
            <a:ext cx="4788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&lt;дата/время&gt;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54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1103760" y="3477600"/>
            <a:ext cx="8828280" cy="3292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6247440" y="0"/>
            <a:ext cx="4788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&lt;дата/время&gt;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3945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3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29148" y="1681163"/>
            <a:ext cx="3887395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29838" y="2057400"/>
            <a:ext cx="2949183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251373" y="6404296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0.xml.rels><?xml version="1.0" encoding="UTF-8" standalone="yes"?>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8172480" cy="15811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Личная финансовая безопасность для учителей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214414" y="3929066"/>
            <a:ext cx="6858000" cy="118428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Выступление зам. директора по ВР Дмитриева И.Г.</a:t>
            </a:r>
          </a:p>
          <a:p>
            <a:r>
              <a:rPr lang="ru-RU" dirty="0" smtClean="0"/>
              <a:t>перед сотрудниками МБОУ Луначарской СОШ №8</a:t>
            </a:r>
          </a:p>
          <a:p>
            <a:r>
              <a:rPr lang="ru-RU" dirty="0" smtClean="0"/>
              <a:t>по результатам обучения на курсах по финансовой грамотности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08" y="5857892"/>
            <a:ext cx="450059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х. Мирный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mtClean="0"/>
              <a:t>октябрь </a:t>
            </a:r>
            <a:r>
              <a:rPr lang="ru-RU" dirty="0" smtClean="0"/>
              <a:t>2019 года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61570" y="1556792"/>
            <a:ext cx="7598862" cy="694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 smtClean="0"/>
              <a:t>Суть</a:t>
            </a:r>
            <a:r>
              <a:rPr sz="1400" dirty="0" smtClean="0"/>
              <a:t/>
            </a:r>
            <a:r>
              <a:rPr sz="1400" dirty="0" err="1"/>
              <a:t>этого</a:t>
            </a:r>
            <a:r>
              <a:rPr sz="1400" dirty="0"/>
              <a:t/>
            </a:r>
            <a:r>
              <a:rPr sz="1400" dirty="0" err="1"/>
              <a:t>вида</a:t>
            </a:r>
            <a:r>
              <a:rPr sz="1400" dirty="0"/>
              <a:t/>
            </a:r>
            <a:r>
              <a:rPr sz="1400" dirty="0" err="1"/>
              <a:t>мошенничества</a:t>
            </a:r>
            <a:r>
              <a:rPr sz="1400" dirty="0"/>
              <a:t/>
            </a:r>
            <a:r>
              <a:rPr sz="1400" dirty="0" err="1"/>
              <a:t>заключается</a:t>
            </a:r>
            <a:r>
              <a:rPr sz="1400" dirty="0"/>
              <a:t> в </a:t>
            </a:r>
            <a:r>
              <a:rPr sz="1400" dirty="0" err="1"/>
              <a:t>установке</a:t>
            </a:r>
            <a:r>
              <a:rPr sz="1400" dirty="0"/>
              <a:t/>
            </a:r>
            <a:r>
              <a:rPr sz="1400" dirty="0" err="1"/>
              <a:t>на</a:t>
            </a:r>
            <a:r>
              <a:rPr sz="1400" dirty="0"/>
              <a:t/>
            </a:r>
            <a:r>
              <a:rPr sz="1400" dirty="0" err="1"/>
              <a:t>банкомат</a:t>
            </a:r>
            <a:r>
              <a:rPr sz="1400" dirty="0"/>
              <a:t/>
            </a:r>
            <a:r>
              <a:rPr sz="1400" dirty="0" err="1"/>
              <a:t>устройства</a:t>
            </a:r>
            <a:r>
              <a:rPr sz="1400" dirty="0"/>
              <a:t>, </a:t>
            </a:r>
            <a:r>
              <a:rPr sz="1400" dirty="0" err="1"/>
              <a:t>которое</a:t>
            </a:r>
            <a:r>
              <a:rPr sz="1400" dirty="0"/>
              <a:t/>
            </a:r>
            <a:r>
              <a:rPr sz="1400" b="1" dirty="0" err="1"/>
              <a:t>блокирует</a:t>
            </a:r>
            <a:r>
              <a:rPr sz="1400" b="1" dirty="0"/>
              <a:t/>
            </a:r>
            <a:r>
              <a:rPr sz="1400" b="1" dirty="0" err="1"/>
              <a:t>карту</a:t>
            </a:r>
            <a:r>
              <a:rPr sz="1400" b="1" dirty="0"/>
              <a:t> и </a:t>
            </a:r>
            <a:r>
              <a:rPr sz="1400" b="1" dirty="0" err="1"/>
              <a:t>не</a:t>
            </a:r>
            <a:r>
              <a:rPr sz="1400" b="1" dirty="0"/>
              <a:t/>
            </a:r>
            <a:r>
              <a:rPr sz="1400" b="1" dirty="0" err="1"/>
              <a:t>выдает</a:t>
            </a:r>
            <a:r>
              <a:rPr sz="1400" b="1" dirty="0"/>
              <a:t/>
            </a:r>
            <a:r>
              <a:rPr sz="1400" b="1" dirty="0" err="1"/>
              <a:t>ее</a:t>
            </a:r>
            <a:r>
              <a:rPr sz="1400" b="1" dirty="0"/>
              <a:t/>
            </a:r>
            <a:r>
              <a:rPr sz="1400" b="1" dirty="0" err="1"/>
              <a:t>обратно</a:t>
            </a:r>
            <a:r>
              <a:rPr sz="1400" dirty="0"/>
              <a:t>.</a:t>
            </a: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525984" cy="667661"/>
          </a:xfrm>
          <a:prstGeom prst="rect">
            <a:avLst/>
          </a:prstGeom>
        </p:spPr>
        <p:txBody>
          <a:bodyPr/>
          <a:lstStyle>
            <a:lvl1pPr defTabSz="850391"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dirty="0"/>
              <a:t>ТРАППИНГ (ЛИВАНСКАЯ ПЕТЛЯ)</a:t>
            </a:r>
          </a:p>
        </p:txBody>
      </p:sp>
      <p:sp>
        <p:nvSpPr>
          <p:cNvPr id="211" name="Shape 211"/>
          <p:cNvSpPr/>
          <p:nvPr/>
        </p:nvSpPr>
        <p:spPr>
          <a:xfrm>
            <a:off x="4572000" y="2276872"/>
            <a:ext cx="3888431" cy="328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400" dirty="0" err="1"/>
              <a:t>Отрезок</a:t>
            </a:r>
            <a:r>
              <a:rPr sz="1400" dirty="0"/>
              <a:t/>
            </a:r>
            <a:r>
              <a:rPr sz="1400" dirty="0" err="1"/>
              <a:t>фотопленки</a:t>
            </a:r>
            <a:r>
              <a:rPr sz="1400" dirty="0"/>
              <a:t> (</a:t>
            </a:r>
            <a:r>
              <a:rPr sz="1400" dirty="0" err="1"/>
              <a:t>складывается</a:t>
            </a:r>
            <a:r>
              <a:rPr sz="1400" dirty="0"/>
              <a:t/>
            </a:r>
            <a:r>
              <a:rPr sz="1400" dirty="0" err="1"/>
              <a:t>пополам</a:t>
            </a:r>
            <a:r>
              <a:rPr sz="1400" dirty="0"/>
              <a:t>, </a:t>
            </a:r>
            <a:r>
              <a:rPr sz="1400" dirty="0" err="1"/>
              <a:t>края</a:t>
            </a:r>
            <a:r>
              <a:rPr sz="1400" dirty="0"/>
              <a:t/>
            </a:r>
            <a:r>
              <a:rPr sz="1400" dirty="0" err="1"/>
              <a:t>загибаются</a:t>
            </a:r>
            <a:r>
              <a:rPr sz="1400" dirty="0"/>
              <a:t/>
            </a:r>
            <a:r>
              <a:rPr sz="1400" dirty="0" err="1"/>
              <a:t>под</a:t>
            </a:r>
            <a:r>
              <a:rPr sz="1400" dirty="0"/>
              <a:t/>
            </a:r>
            <a:r>
              <a:rPr sz="1400" dirty="0" err="1"/>
              <a:t>углом</a:t>
            </a:r>
            <a:r>
              <a:rPr sz="1400" dirty="0"/>
              <a:t> в 90 </a:t>
            </a:r>
            <a:r>
              <a:rPr sz="1400" dirty="0" err="1"/>
              <a:t>градусов</a:t>
            </a:r>
            <a:r>
              <a:rPr sz="1400" dirty="0"/>
              <a:t>) </a:t>
            </a:r>
            <a:r>
              <a:rPr sz="1400" dirty="0" err="1"/>
              <a:t>вставляется</a:t>
            </a:r>
            <a:r>
              <a:rPr sz="1400" dirty="0"/>
              <a:t> в </a:t>
            </a:r>
            <a:r>
              <a:rPr sz="1400" dirty="0" err="1"/>
              <a:t>банкомат</a:t>
            </a:r>
            <a:r>
              <a:rPr sz="1400" dirty="0"/>
              <a:t>. </a:t>
            </a:r>
            <a:r>
              <a:rPr sz="1400" dirty="0" err="1"/>
              <a:t>На</a:t>
            </a:r>
            <a:r>
              <a:rPr sz="1400" dirty="0"/>
              <a:t/>
            </a:r>
            <a:r>
              <a:rPr sz="1400" dirty="0" err="1"/>
              <a:t>нижней</a:t>
            </a:r>
            <a:r>
              <a:rPr sz="1400" dirty="0"/>
              <a:t/>
            </a:r>
            <a:r>
              <a:rPr sz="1400" dirty="0" err="1"/>
              <a:t>стороне</a:t>
            </a:r>
            <a:r>
              <a:rPr sz="1400" dirty="0"/>
              <a:t/>
            </a:r>
            <a:r>
              <a:rPr sz="1400" dirty="0" err="1"/>
              <a:t>фотопленки</a:t>
            </a:r>
            <a:r>
              <a:rPr sz="1400" dirty="0"/>
              <a:t/>
            </a:r>
            <a:r>
              <a:rPr sz="1400" dirty="0" err="1"/>
              <a:t>вырезан</a:t>
            </a:r>
            <a:r>
              <a:rPr sz="1400" dirty="0"/>
              <a:t/>
            </a:r>
            <a:r>
              <a:rPr sz="1400" dirty="0" err="1"/>
              <a:t>небольшой</a:t>
            </a:r>
            <a:r>
              <a:rPr sz="1400" dirty="0"/>
              <a:t/>
            </a:r>
            <a:r>
              <a:rPr sz="1400" dirty="0" err="1"/>
              <a:t>лепесток</a:t>
            </a:r>
            <a:r>
              <a:rPr sz="1400" dirty="0"/>
              <a:t>, </a:t>
            </a:r>
            <a:r>
              <a:rPr sz="1400" dirty="0" err="1"/>
              <a:t>отогнутый</a:t>
            </a:r>
            <a:r>
              <a:rPr sz="1400" dirty="0"/>
              <a:t/>
            </a:r>
            <a:r>
              <a:rPr sz="1400" dirty="0" err="1"/>
              <a:t>вверх</a:t>
            </a:r>
            <a:r>
              <a:rPr sz="1400" dirty="0"/>
              <a:t/>
            </a:r>
            <a:r>
              <a:rPr sz="1400" dirty="0" err="1"/>
              <a:t>по</a:t>
            </a:r>
            <a:r>
              <a:rPr sz="1400" dirty="0"/>
              <a:t/>
            </a:r>
            <a:r>
              <a:rPr sz="1400" dirty="0" err="1"/>
              <a:t>ходу</a:t>
            </a:r>
            <a:r>
              <a:rPr sz="1400" dirty="0"/>
              <a:t/>
            </a:r>
            <a:r>
              <a:rPr sz="1400" dirty="0" err="1"/>
              <a:t>карты</a:t>
            </a:r>
            <a:r>
              <a:rPr sz="1400" dirty="0"/>
              <a:t>. </a:t>
            </a:r>
            <a:r>
              <a:rPr sz="1400" dirty="0" err="1"/>
              <a:t>Пленка</a:t>
            </a:r>
            <a:r>
              <a:rPr sz="1400" dirty="0"/>
              <a:t/>
            </a:r>
            <a:r>
              <a:rPr sz="1400" dirty="0" err="1"/>
              <a:t>располагается</a:t>
            </a:r>
            <a:r>
              <a:rPr sz="1400" dirty="0"/>
              <a:t> в </a:t>
            </a:r>
            <a:r>
              <a:rPr sz="1400" dirty="0" err="1"/>
              <a:t>картридере</a:t>
            </a:r>
            <a:r>
              <a:rPr sz="1400" dirty="0"/>
              <a:t/>
            </a:r>
            <a:r>
              <a:rPr sz="1400" dirty="0" err="1"/>
              <a:t>так</a:t>
            </a:r>
            <a:r>
              <a:rPr sz="1400" dirty="0"/>
              <a:t>, </a:t>
            </a:r>
            <a:r>
              <a:rPr sz="1400" dirty="0" err="1"/>
              <a:t>чтобы</a:t>
            </a:r>
            <a:r>
              <a:rPr sz="1400" dirty="0"/>
              <a:t/>
            </a:r>
            <a:r>
              <a:rPr sz="1400" dirty="0" err="1"/>
              <a:t>не</a:t>
            </a:r>
            <a:r>
              <a:rPr sz="1400" dirty="0"/>
              <a:t/>
            </a:r>
            <a:r>
              <a:rPr sz="1400" dirty="0" err="1"/>
              <a:t>мешать</a:t>
            </a:r>
            <a:r>
              <a:rPr sz="1400" dirty="0"/>
              <a:t/>
            </a:r>
            <a:r>
              <a:rPr sz="1400" dirty="0" err="1"/>
              <a:t>проведению</a:t>
            </a:r>
            <a:r>
              <a:rPr sz="1400" dirty="0"/>
              <a:t/>
            </a:r>
            <a:r>
              <a:rPr sz="1400" dirty="0" err="1"/>
              <a:t>транзакции</a:t>
            </a:r>
            <a:r>
              <a:rPr sz="1400" dirty="0"/>
              <a:t>. </a:t>
            </a:r>
            <a:r>
              <a:rPr sz="1400" dirty="0" err="1"/>
              <a:t>Отогнувшийся</a:t>
            </a:r>
            <a:r>
              <a:rPr sz="1400" dirty="0"/>
              <a:t/>
            </a:r>
            <a:r>
              <a:rPr sz="1400" dirty="0" err="1"/>
              <a:t>лепесток</a:t>
            </a:r>
            <a:r>
              <a:rPr sz="1400" dirty="0"/>
              <a:t/>
            </a:r>
            <a:r>
              <a:rPr sz="1400" dirty="0" err="1"/>
              <a:t>не</a:t>
            </a:r>
            <a:r>
              <a:rPr sz="1400" dirty="0"/>
              <a:t/>
            </a:r>
            <a:r>
              <a:rPr sz="1400" dirty="0" err="1"/>
              <a:t>позволяет</a:t>
            </a:r>
            <a:r>
              <a:rPr sz="1400" dirty="0"/>
              <a:t/>
            </a:r>
            <a:r>
              <a:rPr sz="1400" dirty="0" err="1"/>
              <a:t>банкомату</a:t>
            </a:r>
            <a:r>
              <a:rPr sz="1400" dirty="0"/>
              <a:t/>
            </a:r>
            <a:r>
              <a:rPr sz="1400" dirty="0" err="1"/>
              <a:t>выдать</a:t>
            </a:r>
            <a:r>
              <a:rPr sz="1400" dirty="0"/>
              <a:t/>
            </a:r>
            <a:r>
              <a:rPr sz="1400" dirty="0" err="1"/>
              <a:t>пластиковую</a:t>
            </a:r>
            <a:r>
              <a:rPr sz="1400" dirty="0"/>
              <a:t/>
            </a:r>
            <a:r>
              <a:rPr sz="1400" dirty="0" err="1"/>
              <a:t>карту</a:t>
            </a:r>
            <a:r>
              <a:rPr sz="1400" dirty="0"/>
              <a:t/>
            </a:r>
            <a:r>
              <a:rPr sz="1400" dirty="0" err="1"/>
              <a:t>обратно</a:t>
            </a:r>
            <a:r>
              <a:rPr sz="1400" dirty="0"/>
              <a:t>.</a:t>
            </a:r>
          </a:p>
        </p:txBody>
      </p:sp>
      <p:pic>
        <p:nvPicPr>
          <p:cNvPr id="212" name="image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2492896"/>
            <a:ext cx="3528392" cy="280831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1476372" y="5949280"/>
            <a:ext cx="6047956" cy="411455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600"/>
              <a:t>Закрывайте рукой клавиатуру при вводе ПИН-кода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1309008" y="1249171"/>
            <a:ext cx="6525984" cy="667661"/>
          </a:xfrm>
          <a:prstGeom prst="rect">
            <a:avLst/>
          </a:prstGeom>
        </p:spPr>
        <p:txBody>
          <a:bodyPr/>
          <a:lstStyle>
            <a:lvl1pPr defTabSz="832102"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МАГАЗИННЫЕ МОШЕННИЧЕСТВА</a:t>
            </a:r>
          </a:p>
        </p:txBody>
      </p:sp>
      <p:sp>
        <p:nvSpPr>
          <p:cNvPr id="223" name="Shape 223"/>
          <p:cNvSpPr/>
          <p:nvPr/>
        </p:nvSpPr>
        <p:spPr>
          <a:xfrm>
            <a:off x="3491880" y="2420888"/>
            <a:ext cx="4968552" cy="3046984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/>
              <a:t>Не</a:t>
            </a:r>
            <a:r>
              <a:rPr sz="1600" dirty="0"/>
              <a:t/>
            </a:r>
            <a:r>
              <a:rPr sz="1600" dirty="0" err="1"/>
              <a:t>передавайте</a:t>
            </a:r>
            <a:r>
              <a:rPr sz="1600" dirty="0"/>
              <a:t/>
            </a:r>
            <a:r>
              <a:rPr sz="1600" dirty="0" err="1"/>
              <a:t>карту</a:t>
            </a:r>
            <a:r>
              <a:rPr sz="1600" dirty="0"/>
              <a:t/>
            </a:r>
            <a:r>
              <a:rPr sz="1600" dirty="0" err="1"/>
              <a:t>посторонним</a:t>
            </a:r>
            <a:r>
              <a:rPr sz="1600" dirty="0"/>
              <a:t>: </a:t>
            </a:r>
            <a:r>
              <a:rPr sz="1600" dirty="0" err="1"/>
              <a:t>ее</a:t>
            </a:r>
            <a:r>
              <a:rPr sz="1600" dirty="0"/>
              <a:t/>
            </a:r>
            <a:r>
              <a:rPr sz="1600" dirty="0" err="1"/>
              <a:t>реквизиты</a:t>
            </a:r>
            <a:r>
              <a:rPr sz="1600" dirty="0"/>
              <a:t> (</a:t>
            </a:r>
            <a:r>
              <a:rPr sz="1600" dirty="0" err="1"/>
              <a:t>номер</a:t>
            </a:r>
            <a:r>
              <a:rPr sz="1600" dirty="0"/>
              <a:t/>
            </a:r>
            <a:r>
              <a:rPr sz="1600" dirty="0" err="1"/>
              <a:t>карты</a:t>
            </a:r>
            <a:r>
              <a:rPr sz="1600" dirty="0"/>
              <a:t>, </a:t>
            </a:r>
            <a:r>
              <a:rPr sz="1600" dirty="0" err="1"/>
              <a:t>срок</a:t>
            </a:r>
            <a:r>
              <a:rPr sz="1600" dirty="0"/>
              <a:t/>
            </a:r>
            <a:r>
              <a:rPr sz="1600" dirty="0" err="1"/>
              <a:t>действия</a:t>
            </a:r>
            <a:r>
              <a:rPr sz="1600" dirty="0"/>
              <a:t>, </a:t>
            </a:r>
            <a:r>
              <a:rPr sz="1600" dirty="0" err="1"/>
              <a:t>имя</a:t>
            </a:r>
            <a:r>
              <a:rPr sz="1600" dirty="0"/>
              <a:t/>
            </a:r>
            <a:r>
              <a:rPr sz="1600" dirty="0" err="1"/>
              <a:t>владельца</a:t>
            </a:r>
            <a:r>
              <a:rPr sz="1600" dirty="0"/>
              <a:t>, CVV/ СVС-</a:t>
            </a:r>
            <a:r>
              <a:rPr sz="1600" dirty="0" err="1"/>
              <a:t>код</a:t>
            </a:r>
            <a:r>
              <a:rPr sz="1600" dirty="0"/>
              <a:t>) </a:t>
            </a:r>
            <a:r>
              <a:rPr sz="1600" dirty="0" err="1"/>
              <a:t>могут</a:t>
            </a:r>
            <a:r>
              <a:rPr sz="1600" dirty="0"/>
              <a:t/>
            </a:r>
            <a:r>
              <a:rPr sz="1600" dirty="0" err="1"/>
              <a:t>быть</a:t>
            </a:r>
            <a:r>
              <a:rPr sz="1600" dirty="0"/>
              <a:t/>
            </a:r>
            <a:r>
              <a:rPr sz="1600" dirty="0" err="1"/>
              <a:t>использованы</a:t>
            </a:r>
            <a:r>
              <a:rPr sz="1600" dirty="0"/>
              <a:t/>
            </a:r>
            <a:r>
              <a:rPr sz="1600" dirty="0" err="1"/>
              <a:t>для</a:t>
            </a:r>
            <a:r>
              <a:rPr sz="1600" dirty="0"/>
              <a:t/>
            </a:r>
            <a:r>
              <a:rPr sz="1600" dirty="0" err="1"/>
              <a:t>чужих</a:t>
            </a:r>
            <a:r>
              <a:rPr sz="1600" dirty="0"/>
              <a:t/>
            </a:r>
            <a:r>
              <a:rPr sz="1600" dirty="0" err="1"/>
              <a:t>покупок</a:t>
            </a:r>
            <a:endParaRPr sz="1600" dirty="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/>
              <a:t>Требуйте</a:t>
            </a:r>
            <a:r>
              <a:rPr sz="1600" dirty="0"/>
              <a:t/>
            </a:r>
            <a:r>
              <a:rPr sz="1600" dirty="0" err="1"/>
              <a:t>проведения</a:t>
            </a:r>
            <a:r>
              <a:rPr sz="1600" dirty="0"/>
              <a:t/>
            </a:r>
            <a:r>
              <a:rPr sz="1600" dirty="0" err="1"/>
              <a:t>операций</a:t>
            </a:r>
            <a:r>
              <a:rPr sz="1600" dirty="0"/>
              <a:t> с </a:t>
            </a:r>
            <a:r>
              <a:rPr sz="1600" dirty="0" err="1"/>
              <a:t>картой</a:t>
            </a:r>
            <a:r>
              <a:rPr sz="1600" dirty="0"/>
              <a:t/>
            </a:r>
            <a:r>
              <a:rPr sz="1600" dirty="0" err="1"/>
              <a:t>только</a:t>
            </a:r>
            <a:r>
              <a:rPr sz="1600" dirty="0"/>
              <a:t> в </a:t>
            </a:r>
            <a:r>
              <a:rPr sz="1600" dirty="0" err="1"/>
              <a:t>личном</a:t>
            </a:r>
            <a:r>
              <a:rPr sz="1600" dirty="0"/>
              <a:t/>
            </a:r>
            <a:r>
              <a:rPr sz="1600" dirty="0" err="1"/>
              <a:t>присутствии</a:t>
            </a:r>
            <a:r>
              <a:rPr sz="1600" dirty="0"/>
              <a:t>, </a:t>
            </a:r>
            <a:r>
              <a:rPr sz="1600" dirty="0" err="1"/>
              <a:t>не</a:t>
            </a:r>
            <a:r>
              <a:rPr sz="1600" dirty="0"/>
              <a:t/>
            </a:r>
            <a:r>
              <a:rPr sz="1600" dirty="0" err="1"/>
              <a:t>позволяя</a:t>
            </a:r>
            <a:r>
              <a:rPr sz="1600" dirty="0"/>
              <a:t/>
            </a:r>
            <a:r>
              <a:rPr sz="1600" dirty="0" err="1"/>
              <a:t>уносить</a:t>
            </a:r>
            <a:r>
              <a:rPr sz="1600" dirty="0"/>
              <a:t/>
            </a:r>
            <a:r>
              <a:rPr sz="1600" dirty="0" err="1"/>
              <a:t>карту</a:t>
            </a:r>
            <a:r>
              <a:rPr sz="1600" dirty="0"/>
              <a:t/>
            </a:r>
            <a:r>
              <a:rPr sz="1600" dirty="0" err="1"/>
              <a:t>из</a:t>
            </a:r>
            <a:r>
              <a:rPr sz="1600" dirty="0"/>
              <a:t/>
            </a:r>
            <a:r>
              <a:rPr sz="1600" dirty="0" err="1"/>
              <a:t>поля</a:t>
            </a:r>
            <a:r>
              <a:rPr sz="1600" dirty="0"/>
              <a:t/>
            </a:r>
            <a:r>
              <a:rPr sz="1600" dirty="0" err="1"/>
              <a:t>зрения</a:t>
            </a:r>
            <a:r>
              <a:rPr sz="1600" dirty="0"/>
              <a:t> (</a:t>
            </a:r>
            <a:r>
              <a:rPr sz="1600" dirty="0" err="1"/>
              <a:t>например</a:t>
            </a:r>
            <a:r>
              <a:rPr sz="1600" dirty="0"/>
              <a:t>, </a:t>
            </a:r>
            <a:r>
              <a:rPr sz="1600" dirty="0" err="1"/>
              <a:t>официантам</a:t>
            </a:r>
            <a:r>
              <a:rPr sz="1600" dirty="0"/>
              <a:t/>
            </a:r>
            <a:r>
              <a:rPr sz="1600" dirty="0" err="1"/>
              <a:t>или</a:t>
            </a:r>
            <a:r>
              <a:rPr sz="1600" dirty="0"/>
              <a:t/>
            </a:r>
            <a:r>
              <a:rPr sz="1600" dirty="0" err="1"/>
              <a:t>кассирам</a:t>
            </a:r>
            <a:r>
              <a:rPr sz="1600" dirty="0"/>
              <a:t>)</a:t>
            </a:r>
          </a:p>
        </p:txBody>
      </p:sp>
      <p:pic>
        <p:nvPicPr>
          <p:cNvPr id="6" name="Содержимое 3" descr="Презентаха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409284"/>
            <a:ext cx="2636465" cy="1486721"/>
          </a:xfrm>
          <a:prstGeom prst="rect">
            <a:avLst/>
          </a:prstGeom>
          <a:ln w="12700">
            <a:noFill/>
            <a:miter lim="4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pic>
        <p:nvPicPr>
          <p:cNvPr id="7" name="Рисунок 3" descr="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95" y="3949054"/>
            <a:ext cx="2541214" cy="164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3419872" y="836712"/>
            <a:ext cx="2264916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ФИШИНГ</a:t>
            </a:r>
          </a:p>
        </p:txBody>
      </p:sp>
      <p:sp>
        <p:nvSpPr>
          <p:cNvPr id="232" name="Shape 232"/>
          <p:cNvSpPr/>
          <p:nvPr/>
        </p:nvSpPr>
        <p:spPr>
          <a:xfrm>
            <a:off x="683568" y="3645024"/>
            <a:ext cx="4104456" cy="1938988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2000" dirty="0" err="1"/>
              <a:t>Самая</a:t>
            </a:r>
            <a:r>
              <a:rPr sz="2000" dirty="0"/>
              <a:t/>
            </a:r>
            <a:r>
              <a:rPr sz="2000" dirty="0" err="1"/>
              <a:t>сложная</a:t>
            </a:r>
            <a:r>
              <a:rPr sz="2000" dirty="0"/>
              <a:t/>
            </a:r>
            <a:r>
              <a:rPr sz="2000" dirty="0" err="1"/>
              <a:t>задача</a:t>
            </a:r>
            <a:r>
              <a:rPr sz="2000" dirty="0"/>
              <a:t/>
            </a:r>
            <a:r>
              <a:rPr sz="2000" dirty="0" err="1"/>
              <a:t>мошенника</a:t>
            </a:r>
            <a:r>
              <a:rPr sz="2000" dirty="0"/>
              <a:t> — </a:t>
            </a:r>
            <a:r>
              <a:rPr sz="2000" dirty="0" err="1"/>
              <a:t>узнать</a:t>
            </a:r>
            <a:r>
              <a:rPr sz="2000" dirty="0"/>
              <a:t/>
            </a:r>
            <a:r>
              <a:rPr sz="2000" dirty="0" err="1"/>
              <a:t>ваш</a:t>
            </a:r>
            <a:r>
              <a:rPr sz="2000" dirty="0"/>
              <a:t> ПИН-</a:t>
            </a:r>
            <a:r>
              <a:rPr sz="2000" dirty="0" err="1"/>
              <a:t>код</a:t>
            </a:r>
            <a:r>
              <a:rPr sz="2000" dirty="0"/>
              <a:t>. </a:t>
            </a:r>
            <a:r>
              <a:rPr sz="2000" dirty="0" err="1"/>
              <a:t>Никому</a:t>
            </a:r>
            <a:r>
              <a:rPr sz="2000" dirty="0"/>
              <a:t/>
            </a:r>
            <a:r>
              <a:rPr sz="2000" dirty="0" err="1"/>
              <a:t>не</a:t>
            </a:r>
            <a:r>
              <a:rPr sz="2000" dirty="0"/>
              <a:t/>
            </a:r>
            <a:r>
              <a:rPr sz="2000" dirty="0" err="1"/>
              <a:t>сообщайте</a:t>
            </a:r>
            <a:r>
              <a:rPr sz="2000" dirty="0"/>
              <a:t/>
            </a:r>
            <a:r>
              <a:rPr sz="2000" dirty="0" err="1"/>
              <a:t>свой</a:t>
            </a:r>
            <a:r>
              <a:rPr sz="2000" dirty="0"/>
              <a:t> ПИН-</a:t>
            </a:r>
            <a:r>
              <a:rPr sz="2000" dirty="0" err="1"/>
              <a:t>код</a:t>
            </a:r>
            <a:r>
              <a:rPr sz="2000" dirty="0"/>
              <a:t>.</a:t>
            </a:r>
          </a:p>
        </p:txBody>
      </p:sp>
      <p:sp>
        <p:nvSpPr>
          <p:cNvPr id="233" name="Shape 233"/>
          <p:cNvSpPr/>
          <p:nvPr/>
        </p:nvSpPr>
        <p:spPr>
          <a:xfrm>
            <a:off x="827584" y="1935127"/>
            <a:ext cx="7632848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Цель</a:t>
            </a:r>
            <a:r>
              <a:rPr sz="1400" dirty="0"/>
              <a:t/>
            </a:r>
            <a:r>
              <a:rPr sz="1400" dirty="0" err="1"/>
              <a:t>фишинга</a:t>
            </a:r>
            <a:r>
              <a:rPr sz="1400" b="0" dirty="0"/>
              <a:t> — </a:t>
            </a:r>
            <a:r>
              <a:rPr sz="1400" b="0" dirty="0" err="1"/>
              <a:t>получить</a:t>
            </a:r>
            <a:r>
              <a:rPr sz="1400" b="0" dirty="0"/>
              <a:t/>
            </a:r>
            <a:r>
              <a:rPr sz="1400" b="0" dirty="0" err="1"/>
              <a:t>данные</a:t>
            </a:r>
            <a:r>
              <a:rPr sz="1400" b="0" dirty="0"/>
              <a:t> о </a:t>
            </a:r>
            <a:r>
              <a:rPr sz="1400" b="0" dirty="0" err="1"/>
              <a:t>пластиковой</a:t>
            </a:r>
            <a:r>
              <a:rPr sz="1400" b="0" dirty="0"/>
              <a:t/>
            </a:r>
            <a:r>
              <a:rPr sz="1400" b="0" dirty="0" err="1"/>
              <a:t>карте</a:t>
            </a:r>
            <a:r>
              <a:rPr sz="1400" b="0" dirty="0"/>
              <a:t/>
            </a:r>
            <a:r>
              <a:rPr sz="1400" b="0" dirty="0" err="1"/>
              <a:t>от</a:t>
            </a:r>
            <a:r>
              <a:rPr sz="1400" b="0" dirty="0"/>
              <a:t/>
            </a:r>
            <a:r>
              <a:rPr sz="1400" b="0" dirty="0" err="1"/>
              <a:t>самого</a:t>
            </a:r>
            <a:r>
              <a:rPr sz="1400" b="0" dirty="0"/>
              <a:t/>
            </a:r>
            <a:r>
              <a:rPr sz="1400" b="0" dirty="0" err="1"/>
              <a:t>пользователя</a:t>
            </a:r>
            <a:r>
              <a:rPr sz="1400" b="0" dirty="0"/>
              <a:t>. В </a:t>
            </a:r>
            <a:r>
              <a:rPr sz="1400" b="0" dirty="0" err="1"/>
              <a:t>этом</a:t>
            </a:r>
            <a:r>
              <a:rPr sz="1400" b="0" dirty="0"/>
              <a:t/>
            </a:r>
            <a:r>
              <a:rPr sz="1400" b="0" dirty="0" err="1"/>
              <a:t>случае</a:t>
            </a:r>
            <a:r>
              <a:rPr sz="1400" b="0" dirty="0"/>
              <a:t/>
            </a:r>
            <a:r>
              <a:rPr sz="1400" b="0" dirty="0" err="1"/>
              <a:t>злоумышленники</a:t>
            </a:r>
            <a:r>
              <a:rPr sz="1400" b="0" dirty="0"/>
              <a:t/>
            </a:r>
            <a:r>
              <a:rPr sz="1400" b="0" dirty="0" err="1"/>
              <a:t>рассылают</a:t>
            </a:r>
            <a:r>
              <a:rPr sz="1400" b="0" dirty="0"/>
              <a:t/>
            </a:r>
            <a:r>
              <a:rPr sz="1400" b="0" dirty="0" err="1"/>
              <a:t>пользователям</a:t>
            </a:r>
            <a:r>
              <a:rPr sz="1400" b="0" dirty="0"/>
              <a:t/>
            </a:r>
            <a:r>
              <a:rPr sz="1400" b="0" dirty="0" err="1"/>
              <a:t>электронные</a:t>
            </a:r>
            <a:r>
              <a:rPr sz="1400" b="0" dirty="0"/>
              <a:t/>
            </a:r>
            <a:r>
              <a:rPr sz="1400" b="0" dirty="0" err="1"/>
              <a:t>письма</a:t>
            </a:r>
            <a:r>
              <a:rPr sz="1400" b="0" dirty="0"/>
              <a:t>, в </a:t>
            </a:r>
            <a:r>
              <a:rPr sz="1400" b="0" dirty="0" err="1"/>
              <a:t>которых</a:t>
            </a:r>
            <a:r>
              <a:rPr sz="1400" b="0" dirty="0"/>
              <a:t/>
            </a:r>
            <a:r>
              <a:rPr sz="1400" b="0" dirty="0" err="1"/>
              <a:t>от</a:t>
            </a:r>
            <a:r>
              <a:rPr sz="1400" b="0" dirty="0"/>
              <a:t/>
            </a:r>
            <a:r>
              <a:rPr sz="1400" b="0" dirty="0" err="1"/>
              <a:t>имени</a:t>
            </a:r>
            <a:r>
              <a:rPr sz="1400" b="0" dirty="0"/>
              <a:t/>
            </a:r>
            <a:r>
              <a:rPr sz="1400" b="0" dirty="0" err="1"/>
              <a:t>банка</a:t>
            </a:r>
            <a:r>
              <a:rPr sz="1400" b="0" dirty="0"/>
              <a:t/>
            </a:r>
            <a:r>
              <a:rPr sz="1400" b="0" dirty="0" err="1"/>
              <a:t>сообщают</a:t>
            </a:r>
            <a:r>
              <a:rPr sz="1400" b="0" dirty="0"/>
              <a:t/>
            </a:r>
            <a:r>
              <a:rPr sz="1400" b="0" dirty="0" err="1"/>
              <a:t>об</a:t>
            </a:r>
            <a:r>
              <a:rPr sz="1400" b="0" dirty="0"/>
              <a:t/>
            </a:r>
            <a:r>
              <a:rPr sz="1400" b="0" dirty="0" err="1"/>
              <a:t>изменениях</a:t>
            </a:r>
            <a:r>
              <a:rPr sz="1400" b="0" dirty="0"/>
              <a:t>, </a:t>
            </a:r>
            <a:r>
              <a:rPr sz="1400" b="0" dirty="0" err="1"/>
              <a:t>якобы</a:t>
            </a:r>
            <a:r>
              <a:rPr sz="1400" b="0" dirty="0"/>
              <a:t/>
            </a:r>
            <a:r>
              <a:rPr sz="1400" b="0" dirty="0" err="1"/>
              <a:t>производимых</a:t>
            </a:r>
            <a:r>
              <a:rPr sz="1400" b="0" dirty="0"/>
              <a:t> в </a:t>
            </a:r>
            <a:r>
              <a:rPr sz="1400" b="0" dirty="0" err="1"/>
              <a:t>системе</a:t>
            </a:r>
            <a:r>
              <a:rPr sz="1400" b="0" dirty="0"/>
              <a:t/>
            </a:r>
            <a:r>
              <a:rPr sz="1400" b="0" dirty="0" err="1"/>
              <a:t>его</a:t>
            </a:r>
            <a:r>
              <a:rPr sz="1400" b="0" dirty="0"/>
              <a:t/>
            </a:r>
            <a:r>
              <a:rPr sz="1400" b="0" dirty="0" err="1"/>
              <a:t>безопасности</a:t>
            </a:r>
            <a:r>
              <a:rPr sz="1400" b="0" dirty="0"/>
              <a:t>. </a:t>
            </a:r>
          </a:p>
        </p:txBody>
      </p:sp>
      <p:pic>
        <p:nvPicPr>
          <p:cNvPr id="7" name="Рисунок 6" descr="1-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01008"/>
            <a:ext cx="3348372" cy="22322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1309008" y="1246998"/>
            <a:ext cx="6525984" cy="667661"/>
          </a:xfrm>
          <a:prstGeom prst="rect">
            <a:avLst/>
          </a:prstGeom>
        </p:spPr>
        <p:txBody>
          <a:bodyPr/>
          <a:lstStyle>
            <a:lvl1pPr defTabSz="621791">
              <a:defRPr sz="21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МОШЕННИЧЕСТВО С ПОМОЩЬЮ ТЕЛЕФОНА</a:t>
            </a:r>
          </a:p>
        </p:txBody>
      </p:sp>
      <p:sp>
        <p:nvSpPr>
          <p:cNvPr id="242" name="Shape 242"/>
          <p:cNvSpPr/>
          <p:nvPr/>
        </p:nvSpPr>
        <p:spPr>
          <a:xfrm>
            <a:off x="1259632" y="5338459"/>
            <a:ext cx="6480719" cy="1384990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1400" b="1" dirty="0" err="1"/>
              <a:t>Банки</a:t>
            </a:r>
            <a:r>
              <a:rPr sz="1400" b="1" dirty="0"/>
              <a:t> и </a:t>
            </a:r>
            <a:r>
              <a:rPr sz="1400" b="1" dirty="0" err="1"/>
              <a:t>платежные</a:t>
            </a:r>
            <a:r>
              <a:rPr sz="1400" b="1" dirty="0"/>
              <a:t/>
            </a:r>
            <a:r>
              <a:rPr sz="1400" b="1" dirty="0" err="1"/>
              <a:t>системы</a:t>
            </a:r>
            <a:r>
              <a:rPr sz="1400" b="1" dirty="0"/>
              <a:t/>
            </a:r>
            <a:r>
              <a:rPr sz="1400" b="1" dirty="0" err="1"/>
              <a:t>никогда</a:t>
            </a:r>
            <a:r>
              <a:rPr sz="1400" b="1" dirty="0"/>
              <a:t/>
            </a:r>
            <a:r>
              <a:rPr sz="1400" b="1" dirty="0" err="1"/>
              <a:t>не</a:t>
            </a:r>
            <a:r>
              <a:rPr sz="1400" b="1" dirty="0"/>
              <a:t/>
            </a:r>
            <a:r>
              <a:rPr sz="1400" b="1" dirty="0" err="1"/>
              <a:t>присылают</a:t>
            </a:r>
            <a:r>
              <a:rPr sz="1400" b="1" dirty="0"/>
              <a:t/>
            </a:r>
            <a:r>
              <a:rPr sz="1400" b="1" dirty="0" err="1"/>
              <a:t>писем</a:t>
            </a:r>
            <a:r>
              <a:rPr sz="1400" b="1" dirty="0"/>
              <a:t> и </a:t>
            </a:r>
            <a:r>
              <a:rPr sz="1400" b="1" dirty="0" err="1"/>
              <a:t>не</a:t>
            </a:r>
            <a:r>
              <a:rPr sz="1400" b="1" dirty="0"/>
              <a:t/>
            </a:r>
            <a:r>
              <a:rPr sz="1400" b="1" dirty="0" err="1"/>
              <a:t>звонят</a:t>
            </a:r>
            <a:r>
              <a:rPr sz="1400" b="1" dirty="0"/>
              <a:t/>
            </a:r>
            <a:r>
              <a:rPr sz="1400" b="1" dirty="0" err="1"/>
              <a:t>на</a:t>
            </a:r>
            <a:r>
              <a:rPr sz="1400" b="1" dirty="0"/>
              <a:t/>
            </a:r>
            <a:r>
              <a:rPr sz="1400" b="1" dirty="0" err="1"/>
              <a:t>телефоны</a:t>
            </a:r>
            <a:r>
              <a:rPr sz="1400" b="1" dirty="0"/>
              <a:t/>
            </a:r>
            <a:r>
              <a:rPr sz="1400" b="1" dirty="0" err="1"/>
              <a:t>своих</a:t>
            </a:r>
            <a:r>
              <a:rPr sz="1400" b="1" dirty="0"/>
              <a:t/>
            </a:r>
            <a:r>
              <a:rPr sz="1400" b="1" dirty="0" err="1"/>
              <a:t>клиентов</a:t>
            </a:r>
            <a:r>
              <a:rPr sz="1400" b="1" dirty="0"/>
              <a:t> с </a:t>
            </a:r>
            <a:r>
              <a:rPr sz="1400" b="1" dirty="0" err="1"/>
              <a:t>просьбой</a:t>
            </a:r>
            <a:r>
              <a:rPr sz="1400" b="1" dirty="0"/>
              <a:t/>
            </a:r>
            <a:r>
              <a:rPr sz="1400" b="1" dirty="0" err="1"/>
              <a:t>предоставить</a:t>
            </a:r>
            <a:r>
              <a:rPr sz="1400" b="1" dirty="0"/>
              <a:t/>
            </a:r>
            <a:r>
              <a:rPr sz="1400" b="1" dirty="0" err="1"/>
              <a:t>им</a:t>
            </a:r>
            <a:r>
              <a:rPr sz="1400" b="1" dirty="0"/>
              <a:t/>
            </a:r>
            <a:r>
              <a:rPr sz="1400" b="1" dirty="0" err="1"/>
              <a:t>данные</a:t>
            </a:r>
            <a:r>
              <a:rPr sz="1400" b="1" dirty="0"/>
              <a:t/>
            </a:r>
            <a:r>
              <a:rPr sz="1400" b="1" dirty="0" err="1"/>
              <a:t>счетов</a:t>
            </a:r>
            <a:r>
              <a:rPr sz="1400" dirty="0"/>
              <a:t>. </a:t>
            </a:r>
            <a:r>
              <a:rPr sz="1400" dirty="0" err="1"/>
              <a:t>Если</a:t>
            </a:r>
            <a:r>
              <a:rPr sz="1400" dirty="0"/>
              <a:t/>
            </a:r>
            <a:r>
              <a:rPr sz="1400" dirty="0" err="1"/>
              <a:t>такая</a:t>
            </a:r>
            <a:r>
              <a:rPr sz="1400" dirty="0"/>
              <a:t/>
            </a:r>
            <a:r>
              <a:rPr sz="1400" dirty="0" err="1"/>
              <a:t>ситуация</a:t>
            </a:r>
            <a:r>
              <a:rPr sz="1400" dirty="0"/>
              <a:t/>
            </a:r>
            <a:r>
              <a:rPr sz="1400" dirty="0" err="1"/>
              <a:t>произойдет</a:t>
            </a:r>
            <a:r>
              <a:rPr sz="1400" dirty="0"/>
              <a:t>, </a:t>
            </a:r>
            <a:r>
              <a:rPr sz="1400" dirty="0" err="1"/>
              <a:t>вас</a:t>
            </a:r>
            <a:r>
              <a:rPr sz="1400" dirty="0"/>
              <a:t/>
            </a:r>
            <a:r>
              <a:rPr sz="1400" dirty="0" err="1"/>
              <a:t>попросят</a:t>
            </a:r>
            <a:r>
              <a:rPr sz="1400" dirty="0"/>
              <a:t/>
            </a:r>
            <a:r>
              <a:rPr sz="1400" dirty="0" err="1"/>
              <a:t>приехать</a:t>
            </a:r>
            <a:r>
              <a:rPr sz="1400" dirty="0"/>
              <a:t> в </a:t>
            </a:r>
            <a:r>
              <a:rPr sz="1400" dirty="0" err="1"/>
              <a:t>банк</a:t>
            </a:r>
            <a:r>
              <a:rPr sz="1400" dirty="0"/>
              <a:t/>
            </a:r>
            <a:r>
              <a:rPr sz="1400" dirty="0" err="1"/>
              <a:t>лично</a:t>
            </a:r>
            <a:r>
              <a:rPr sz="1400" dirty="0"/>
              <a:t>.</a:t>
            </a:r>
          </a:p>
        </p:txBody>
      </p:sp>
      <p:sp>
        <p:nvSpPr>
          <p:cNvPr id="243" name="Shape 243"/>
          <p:cNvSpPr/>
          <p:nvPr/>
        </p:nvSpPr>
        <p:spPr>
          <a:xfrm>
            <a:off x="3563888" y="2060848"/>
            <a:ext cx="4824536" cy="2893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 smtClean="0"/>
              <a:t>З</a:t>
            </a:r>
            <a:r>
              <a:rPr sz="1400" dirty="0" err="1" smtClean="0"/>
              <a:t>вонки</a:t>
            </a:r>
            <a:r>
              <a:rPr sz="1400" dirty="0" smtClean="0"/>
              <a:t/>
            </a:r>
            <a:r>
              <a:rPr sz="1400" dirty="0" err="1" smtClean="0"/>
              <a:t>от</a:t>
            </a:r>
            <a:r>
              <a:rPr sz="1400" dirty="0" smtClean="0"/>
              <a:t/>
            </a:r>
            <a:r>
              <a:rPr sz="1400" dirty="0"/>
              <a:t>«</a:t>
            </a:r>
            <a:r>
              <a:rPr sz="1400" dirty="0" err="1"/>
              <a:t>представителей</a:t>
            </a:r>
            <a:r>
              <a:rPr sz="1400" dirty="0"/>
              <a:t>» </a:t>
            </a:r>
            <a:r>
              <a:rPr sz="1400" dirty="0" err="1"/>
              <a:t>банка</a:t>
            </a:r>
            <a:r>
              <a:rPr sz="1400" dirty="0"/>
              <a:t> с </a:t>
            </a:r>
            <a:r>
              <a:rPr sz="1400" dirty="0" err="1"/>
              <a:t>просьбой</a:t>
            </a:r>
            <a:r>
              <a:rPr sz="1400" dirty="0"/>
              <a:t/>
            </a:r>
            <a:r>
              <a:rPr sz="1400" dirty="0" err="1"/>
              <a:t>погасить</a:t>
            </a:r>
            <a:r>
              <a:rPr sz="1400" dirty="0"/>
              <a:t/>
            </a:r>
            <a:r>
              <a:rPr sz="1400" dirty="0" err="1"/>
              <a:t>задолженность</a:t>
            </a:r>
            <a:r>
              <a:rPr sz="1400" dirty="0"/>
              <a:t/>
            </a:r>
            <a:r>
              <a:rPr sz="1400" dirty="0" err="1"/>
              <a:t>по</a:t>
            </a:r>
            <a:r>
              <a:rPr sz="1400" dirty="0"/>
              <a:t/>
            </a:r>
            <a:r>
              <a:rPr sz="1400" dirty="0" err="1"/>
              <a:t>кредиту</a:t>
            </a:r>
            <a:r>
              <a:rPr sz="1400" dirty="0"/>
              <a:t>. </a:t>
            </a:r>
            <a:endParaRPr lang="ru-RU" sz="1400" dirty="0" smtClean="0"/>
          </a:p>
          <a:p>
            <a:pPr algn="just"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Когда</a:t>
            </a:r>
            <a:r>
              <a:rPr sz="1400" dirty="0"/>
              <a:t/>
            </a:r>
            <a:r>
              <a:rPr sz="1400" dirty="0" err="1"/>
              <a:t>гражданин</a:t>
            </a:r>
            <a:r>
              <a:rPr sz="1400" dirty="0"/>
              <a:t/>
            </a:r>
            <a:r>
              <a:rPr sz="1400" dirty="0" err="1"/>
              <a:t>сообщает</a:t>
            </a:r>
            <a:r>
              <a:rPr sz="1400" dirty="0"/>
              <a:t>, </a:t>
            </a:r>
            <a:r>
              <a:rPr sz="1400" dirty="0" err="1"/>
              <a:t>что</a:t>
            </a:r>
            <a:r>
              <a:rPr sz="1400" dirty="0"/>
              <a:t/>
            </a:r>
            <a:r>
              <a:rPr sz="1400" dirty="0" err="1"/>
              <a:t>кредит</a:t>
            </a:r>
            <a:r>
              <a:rPr sz="1400" dirty="0"/>
              <a:t/>
            </a:r>
            <a:r>
              <a:rPr sz="1400" dirty="0" err="1"/>
              <a:t>он</a:t>
            </a:r>
            <a:r>
              <a:rPr sz="1400" dirty="0"/>
              <a:t/>
            </a:r>
            <a:r>
              <a:rPr sz="1400" dirty="0" err="1"/>
              <a:t>не</a:t>
            </a:r>
            <a:r>
              <a:rPr sz="1400" dirty="0"/>
              <a:t/>
            </a:r>
            <a:r>
              <a:rPr sz="1400" dirty="0" err="1"/>
              <a:t>брал</a:t>
            </a:r>
            <a:r>
              <a:rPr sz="1400" dirty="0"/>
              <a:t>, </a:t>
            </a:r>
            <a:r>
              <a:rPr sz="1400" dirty="0" err="1"/>
              <a:t>ему</a:t>
            </a:r>
            <a:r>
              <a:rPr sz="1400" dirty="0"/>
              <a:t/>
            </a:r>
            <a:r>
              <a:rPr sz="1400" dirty="0" err="1"/>
              <a:t>предлагается</a:t>
            </a:r>
            <a:r>
              <a:rPr sz="1400" dirty="0"/>
              <a:t/>
            </a:r>
            <a:r>
              <a:rPr sz="1400" dirty="0" err="1"/>
              <a:t>уточнить</a:t>
            </a:r>
            <a:r>
              <a:rPr sz="1400" dirty="0"/>
              <a:t/>
            </a:r>
            <a:r>
              <a:rPr sz="1400" dirty="0" err="1"/>
              <a:t>данные</a:t>
            </a:r>
            <a:r>
              <a:rPr sz="1400" dirty="0"/>
              <a:t/>
            </a:r>
            <a:r>
              <a:rPr sz="1400" dirty="0" err="1"/>
              <a:t>его</a:t>
            </a:r>
            <a:r>
              <a:rPr sz="1400" dirty="0"/>
              <a:t/>
            </a:r>
            <a:r>
              <a:rPr sz="1400" dirty="0" err="1"/>
              <a:t>пластиковой</a:t>
            </a:r>
            <a:r>
              <a:rPr sz="1400" dirty="0"/>
              <a:t/>
            </a:r>
            <a:r>
              <a:rPr sz="1400" dirty="0" err="1"/>
              <a:t>карты</a:t>
            </a:r>
            <a:r>
              <a:rPr sz="1400" dirty="0"/>
              <a:t>. </a:t>
            </a:r>
            <a:endParaRPr lang="ru-RU" sz="1400" dirty="0" smtClean="0"/>
          </a:p>
          <a:p>
            <a:pPr algn="just"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/>
              <a:t>В </a:t>
            </a:r>
            <a:r>
              <a:rPr sz="1400" dirty="0" err="1"/>
              <a:t>дальнейшем</a:t>
            </a:r>
            <a:r>
              <a:rPr sz="1400" dirty="0"/>
              <a:t/>
            </a:r>
            <a:r>
              <a:rPr sz="1400" dirty="0" err="1"/>
              <a:t>указанная</a:t>
            </a:r>
            <a:r>
              <a:rPr sz="1400" dirty="0"/>
              <a:t/>
            </a:r>
            <a:r>
              <a:rPr sz="1400" dirty="0" err="1"/>
              <a:t>информация</a:t>
            </a:r>
            <a:r>
              <a:rPr sz="1400" dirty="0"/>
              <a:t/>
            </a:r>
            <a:r>
              <a:rPr sz="1400" dirty="0" err="1"/>
              <a:t>используется</a:t>
            </a:r>
            <a:r>
              <a:rPr sz="1400" dirty="0"/>
              <a:t/>
            </a:r>
            <a:r>
              <a:rPr sz="1400" dirty="0" err="1"/>
              <a:t>для</a:t>
            </a:r>
            <a:r>
              <a:rPr sz="1400" dirty="0"/>
              <a:t/>
            </a:r>
            <a:r>
              <a:rPr sz="1400" dirty="0" err="1"/>
              <a:t>инициирования</a:t>
            </a:r>
            <a:r>
              <a:rPr sz="1400" dirty="0"/>
              <a:t/>
            </a:r>
            <a:r>
              <a:rPr sz="1400" dirty="0" err="1"/>
              <a:t>несанкционированных</a:t>
            </a:r>
            <a:r>
              <a:rPr sz="1400" dirty="0"/>
              <a:t/>
            </a:r>
            <a:r>
              <a:rPr sz="1400" dirty="0" err="1"/>
              <a:t>денежных</a:t>
            </a:r>
            <a:r>
              <a:rPr sz="1400" dirty="0"/>
              <a:t/>
            </a:r>
            <a:r>
              <a:rPr sz="1400" dirty="0" err="1"/>
              <a:t>переводов</a:t>
            </a:r>
            <a:r>
              <a:rPr sz="1400" dirty="0"/>
              <a:t> с </a:t>
            </a:r>
            <a:r>
              <a:rPr sz="1400" dirty="0" err="1"/>
              <a:t>карточного</a:t>
            </a:r>
            <a:r>
              <a:rPr sz="1400" dirty="0"/>
              <a:t/>
            </a:r>
            <a:r>
              <a:rPr sz="1400" dirty="0" err="1"/>
              <a:t>счета</a:t>
            </a:r>
            <a:r>
              <a:rPr sz="1400" dirty="0"/>
              <a:t/>
            </a:r>
            <a:r>
              <a:rPr sz="1400" dirty="0" err="1"/>
              <a:t>пользователя</a:t>
            </a:r>
            <a:r>
              <a:rPr sz="1400" dirty="0"/>
              <a:t>.</a:t>
            </a:r>
          </a:p>
        </p:txBody>
      </p:sp>
      <p:pic>
        <p:nvPicPr>
          <p:cNvPr id="244" name="image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88814"/>
            <a:ext cx="2127994" cy="2780346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1214368" y="980728"/>
            <a:ext cx="6525984" cy="667661"/>
          </a:xfrm>
          <a:prstGeom prst="rect">
            <a:avLst/>
          </a:prstGeom>
        </p:spPr>
        <p:txBody>
          <a:bodyPr/>
          <a:lstStyle>
            <a:lvl1pPr defTabSz="822958"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ВИШИНГ (ГОЛОСОВОЙ ФИШИНГ)</a:t>
            </a:r>
          </a:p>
        </p:txBody>
      </p:sp>
      <p:sp>
        <p:nvSpPr>
          <p:cNvPr id="254" name="Shape 254"/>
          <p:cNvSpPr/>
          <p:nvPr/>
        </p:nvSpPr>
        <p:spPr>
          <a:xfrm>
            <a:off x="3995937" y="1844824"/>
            <a:ext cx="4752528" cy="457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defRPr sz="1300" b="1">
                <a:solidFill>
                  <a:srgbClr val="37403B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Мошенники</a:t>
            </a:r>
            <a:r>
              <a:rPr dirty="0"/>
              <a:t/>
            </a:r>
            <a:r>
              <a:rPr dirty="0" err="1"/>
              <a:t>моделируют</a:t>
            </a:r>
            <a:r>
              <a:rPr dirty="0"/>
              <a:t/>
            </a:r>
            <a:r>
              <a:rPr dirty="0" err="1"/>
              <a:t>звонок</a:t>
            </a:r>
            <a:r>
              <a:rPr dirty="0"/>
              <a:t/>
            </a:r>
            <a:r>
              <a:rPr dirty="0" err="1"/>
              <a:t>автоинформатора</a:t>
            </a:r>
            <a:r>
              <a:rPr b="0" dirty="0"/>
              <a:t>, </a:t>
            </a:r>
            <a:r>
              <a:rPr b="0" dirty="0" err="1"/>
              <a:t>получив</a:t>
            </a:r>
            <a:r>
              <a:rPr b="0" dirty="0"/>
              <a:t/>
            </a:r>
            <a:r>
              <a:rPr b="0" dirty="0" err="1"/>
              <a:t>который</a:t>
            </a:r>
            <a:r>
              <a:rPr b="0" dirty="0"/>
              <a:t/>
            </a:r>
            <a:r>
              <a:rPr b="0" dirty="0" err="1"/>
              <a:t>держатель</a:t>
            </a:r>
            <a:r>
              <a:rPr b="0" dirty="0"/>
              <a:t/>
            </a:r>
            <a:r>
              <a:rPr b="0" dirty="0" err="1"/>
              <a:t>получает</a:t>
            </a:r>
            <a:r>
              <a:rPr b="0" dirty="0"/>
              <a:t/>
            </a:r>
            <a:r>
              <a:rPr b="0" dirty="0" err="1"/>
              <a:t>следующую</a:t>
            </a:r>
            <a:r>
              <a:rPr b="0" dirty="0"/>
              <a:t/>
            </a:r>
            <a:r>
              <a:rPr b="0" dirty="0" err="1"/>
              <a:t>информацию</a:t>
            </a:r>
            <a:r>
              <a:rPr b="0" dirty="0"/>
              <a:t>:</a:t>
            </a: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Автоответчик</a:t>
            </a:r>
            <a:r>
              <a:rPr dirty="0"/>
              <a:t/>
            </a:r>
            <a:r>
              <a:rPr dirty="0" err="1"/>
              <a:t>предупреждает</a:t>
            </a:r>
            <a:r>
              <a:rPr dirty="0"/>
              <a:t/>
            </a:r>
            <a:r>
              <a:rPr dirty="0" err="1"/>
              <a:t>потребителя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с </a:t>
            </a:r>
            <a:r>
              <a:rPr dirty="0" err="1"/>
              <a:t>его</a:t>
            </a:r>
            <a:r>
              <a:rPr dirty="0"/>
              <a:t/>
            </a:r>
            <a:r>
              <a:rPr dirty="0" err="1"/>
              <a:t>картой</a:t>
            </a:r>
            <a:r>
              <a:rPr dirty="0"/>
              <a:t/>
            </a:r>
            <a:r>
              <a:rPr dirty="0" err="1"/>
              <a:t>производятся</a:t>
            </a:r>
            <a:r>
              <a:rPr dirty="0"/>
              <a:t/>
            </a:r>
            <a:r>
              <a:rPr dirty="0" err="1"/>
              <a:t>мошеннические</a:t>
            </a:r>
            <a:r>
              <a:rPr dirty="0"/>
              <a:t/>
            </a:r>
            <a:r>
              <a:rPr dirty="0" err="1"/>
              <a:t>действия</a:t>
            </a:r>
            <a:r>
              <a:rPr dirty="0"/>
              <a:t>, и </a:t>
            </a:r>
            <a:r>
              <a:rPr b="1" dirty="0" err="1"/>
              <a:t>дает</a:t>
            </a:r>
            <a:r>
              <a:rPr b="1" dirty="0"/>
              <a:t/>
            </a:r>
            <a:r>
              <a:rPr b="1" dirty="0" err="1"/>
              <a:t>инструкции</a:t>
            </a:r>
            <a:r>
              <a:rPr dirty="0"/>
              <a:t> — </a:t>
            </a:r>
            <a:r>
              <a:rPr dirty="0" err="1"/>
              <a:t>перезвонить</a:t>
            </a:r>
            <a:r>
              <a:rPr dirty="0"/>
              <a:t/>
            </a:r>
            <a:r>
              <a:rPr dirty="0" err="1"/>
              <a:t>по</a:t>
            </a:r>
            <a:r>
              <a:rPr dirty="0"/>
              <a:t/>
            </a:r>
            <a:r>
              <a:rPr dirty="0" err="1"/>
              <a:t>определенному</a:t>
            </a:r>
            <a:r>
              <a:rPr dirty="0"/>
              <a:t/>
            </a:r>
            <a:r>
              <a:rPr dirty="0" err="1"/>
              <a:t>номеру</a:t>
            </a:r>
            <a:r>
              <a:rPr dirty="0"/>
              <a:t>. </a:t>
            </a:r>
            <a:r>
              <a:rPr dirty="0" err="1"/>
              <a:t>Злоумышленник</a:t>
            </a:r>
            <a:r>
              <a:rPr dirty="0"/>
              <a:t>, </a:t>
            </a:r>
            <a:r>
              <a:rPr dirty="0" err="1"/>
              <a:t>принимающий</a:t>
            </a:r>
            <a:r>
              <a:rPr dirty="0"/>
              <a:t/>
            </a:r>
            <a:r>
              <a:rPr dirty="0" err="1" smtClean="0"/>
              <a:t>звонки</a:t>
            </a:r>
            <a:r>
              <a:rPr lang="ru-RU" dirty="0" smtClean="0"/>
              <a:t>, </a:t>
            </a:r>
            <a:r>
              <a:rPr dirty="0" err="1" smtClean="0"/>
              <a:t>представляется</a:t>
            </a:r>
            <a:r>
              <a:rPr dirty="0" smtClean="0"/>
              <a:t/>
            </a:r>
            <a:r>
              <a:rPr dirty="0" err="1"/>
              <a:t>вымышленным</a:t>
            </a:r>
            <a:r>
              <a:rPr dirty="0"/>
              <a:t/>
            </a:r>
            <a:r>
              <a:rPr dirty="0" err="1"/>
              <a:t>именем</a:t>
            </a:r>
            <a:r>
              <a:rPr dirty="0"/>
              <a:t/>
            </a:r>
            <a:r>
              <a:rPr dirty="0" err="1"/>
              <a:t>от</a:t>
            </a:r>
            <a:r>
              <a:rPr dirty="0"/>
              <a:t/>
            </a:r>
            <a:r>
              <a:rPr dirty="0" err="1"/>
              <a:t>лица</a:t>
            </a:r>
            <a:r>
              <a:rPr dirty="0"/>
              <a:t/>
            </a:r>
            <a:r>
              <a:rPr dirty="0" err="1"/>
              <a:t>финансовой</a:t>
            </a:r>
            <a:r>
              <a:rPr dirty="0"/>
              <a:t/>
            </a:r>
            <a:r>
              <a:rPr dirty="0" err="1"/>
              <a:t>организации</a:t>
            </a:r>
            <a:r>
              <a:rPr dirty="0"/>
              <a:t>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Когда</a:t>
            </a:r>
            <a:r>
              <a:rPr dirty="0"/>
              <a:t/>
            </a:r>
            <a:r>
              <a:rPr dirty="0" err="1"/>
              <a:t>по</a:t>
            </a:r>
            <a:r>
              <a:rPr dirty="0"/>
              <a:t/>
            </a:r>
            <a:r>
              <a:rPr dirty="0" err="1"/>
              <a:t>этому</a:t>
            </a:r>
            <a:r>
              <a:rPr dirty="0"/>
              <a:t/>
            </a:r>
            <a:r>
              <a:rPr dirty="0" err="1"/>
              <a:t>номеру</a:t>
            </a:r>
            <a:r>
              <a:rPr dirty="0"/>
              <a:t/>
            </a:r>
            <a:r>
              <a:rPr dirty="0" err="1"/>
              <a:t>перезванивают</a:t>
            </a:r>
            <a:r>
              <a:rPr dirty="0"/>
              <a:t>, </a:t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другом</a:t>
            </a:r>
            <a:r>
              <a:rPr dirty="0"/>
              <a:t/>
            </a:r>
            <a:r>
              <a:rPr dirty="0" err="1"/>
              <a:t>конце</a:t>
            </a:r>
            <a:r>
              <a:rPr dirty="0"/>
              <a:t/>
            </a:r>
            <a:r>
              <a:rPr dirty="0" err="1"/>
              <a:t>провода</a:t>
            </a:r>
            <a:r>
              <a:rPr dirty="0"/>
              <a:t/>
            </a:r>
            <a:r>
              <a:rPr dirty="0" err="1"/>
              <a:t>отвечает</a:t>
            </a:r>
            <a:r>
              <a:rPr dirty="0"/>
              <a:t/>
            </a:r>
            <a:r>
              <a:rPr dirty="0" err="1"/>
              <a:t>типичный</a:t>
            </a:r>
            <a:r>
              <a:rPr dirty="0"/>
              <a:t/>
            </a:r>
            <a:r>
              <a:rPr dirty="0" err="1"/>
              <a:t>компьютерный</a:t>
            </a:r>
            <a:r>
              <a:rPr dirty="0"/>
              <a:t/>
            </a:r>
            <a:r>
              <a:rPr dirty="0" err="1"/>
              <a:t>голос</a:t>
            </a:r>
            <a:r>
              <a:rPr dirty="0"/>
              <a:t>, </a:t>
            </a:r>
            <a:r>
              <a:rPr dirty="0" err="1"/>
              <a:t>сообщающий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/>
            </a:r>
            <a:r>
              <a:rPr dirty="0" err="1"/>
              <a:t>человек</a:t>
            </a:r>
            <a:r>
              <a:rPr dirty="0"/>
              <a:t/>
            </a:r>
            <a:r>
              <a:rPr dirty="0" err="1"/>
              <a:t>должен</a:t>
            </a:r>
            <a:r>
              <a:rPr dirty="0"/>
              <a:t/>
            </a:r>
            <a:r>
              <a:rPr dirty="0" err="1"/>
              <a:t>пройти</a:t>
            </a:r>
            <a:r>
              <a:rPr dirty="0"/>
              <a:t/>
            </a:r>
            <a:r>
              <a:rPr dirty="0" err="1"/>
              <a:t>сверку</a:t>
            </a:r>
            <a:r>
              <a:rPr dirty="0"/>
              <a:t/>
            </a:r>
            <a:r>
              <a:rPr dirty="0" err="1"/>
              <a:t>данных</a:t>
            </a:r>
            <a:r>
              <a:rPr dirty="0"/>
              <a:t> и </a:t>
            </a:r>
            <a:r>
              <a:rPr b="1" dirty="0" err="1"/>
              <a:t>ввести</a:t>
            </a:r>
            <a:r>
              <a:rPr b="1" dirty="0"/>
              <a:t> 16-значный </a:t>
            </a:r>
            <a:r>
              <a:rPr b="1" dirty="0" err="1"/>
              <a:t>номер</a:t>
            </a:r>
            <a:r>
              <a:rPr b="1" dirty="0"/>
              <a:t/>
            </a:r>
            <a:r>
              <a:rPr b="1" dirty="0" err="1"/>
              <a:t>карты</a:t>
            </a:r>
            <a:r>
              <a:rPr b="1" dirty="0"/>
              <a:t> с </a:t>
            </a:r>
            <a:r>
              <a:rPr b="1" dirty="0" err="1"/>
              <a:t>клавиатуры</a:t>
            </a:r>
            <a:r>
              <a:rPr b="1" dirty="0"/>
              <a:t/>
            </a:r>
            <a:r>
              <a:rPr b="1" dirty="0" err="1"/>
              <a:t>телефона</a:t>
            </a:r>
            <a:r>
              <a:rPr dirty="0"/>
              <a:t>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Затем</a:t>
            </a:r>
            <a:r>
              <a:rPr dirty="0"/>
              <a:t>, </a:t>
            </a:r>
            <a:r>
              <a:rPr dirty="0" err="1"/>
              <a:t>используя</a:t>
            </a:r>
            <a:r>
              <a:rPr dirty="0"/>
              <a:t/>
            </a:r>
            <a:r>
              <a:rPr dirty="0" err="1"/>
              <a:t>этот</a:t>
            </a:r>
            <a:r>
              <a:rPr dirty="0"/>
              <a:t/>
            </a:r>
            <a:r>
              <a:rPr dirty="0" err="1"/>
              <a:t>звонок</a:t>
            </a:r>
            <a:r>
              <a:rPr dirty="0"/>
              <a:t>, </a:t>
            </a:r>
            <a:r>
              <a:rPr dirty="0" err="1"/>
              <a:t>можно</a:t>
            </a:r>
            <a:r>
              <a:rPr dirty="0"/>
              <a:t/>
            </a:r>
            <a:r>
              <a:rPr dirty="0" err="1"/>
              <a:t>собрать</a:t>
            </a:r>
            <a:r>
              <a:rPr dirty="0"/>
              <a:t/>
            </a:r>
            <a:r>
              <a:rPr dirty="0" err="1" smtClean="0"/>
              <a:t>дополнительную</a:t>
            </a:r>
            <a:r>
              <a:rPr dirty="0" smtClean="0"/>
              <a:t/>
            </a:r>
            <a:r>
              <a:rPr dirty="0" err="1"/>
              <a:t>информацию</a:t>
            </a:r>
            <a:r>
              <a:rPr dirty="0"/>
              <a:t>, </a:t>
            </a:r>
            <a:r>
              <a:rPr dirty="0" err="1"/>
              <a:t>такую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/>
            </a:r>
            <a:r>
              <a:rPr dirty="0">
                <a:solidFill>
                  <a:srgbClr val="002060"/>
                </a:solidFill>
              </a:rPr>
              <a:t>CVV-</a:t>
            </a:r>
            <a:r>
              <a:rPr dirty="0" err="1">
                <a:solidFill>
                  <a:srgbClr val="002060"/>
                </a:solidFill>
              </a:rPr>
              <a:t>код</a:t>
            </a:r>
            <a:r>
              <a:rPr dirty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срок</a:t>
            </a:r>
            <a:r>
              <a:rPr dirty="0">
                <a:solidFill>
                  <a:srgbClr val="002060"/>
                </a:solidFill>
              </a:rPr>
              <a:t/>
            </a:r>
            <a:r>
              <a:rPr dirty="0" err="1">
                <a:solidFill>
                  <a:srgbClr val="002060"/>
                </a:solidFill>
              </a:rPr>
              <a:t>действия</a:t>
            </a:r>
            <a:r>
              <a:rPr dirty="0">
                <a:solidFill>
                  <a:srgbClr val="002060"/>
                </a:solidFill>
              </a:rPr>
              <a:t/>
            </a:r>
            <a:r>
              <a:rPr dirty="0" err="1" smtClean="0">
                <a:solidFill>
                  <a:srgbClr val="002060"/>
                </a:solidFill>
              </a:rPr>
              <a:t>карты</a:t>
            </a:r>
            <a:r>
              <a:rPr dirty="0" smtClean="0">
                <a:solidFill>
                  <a:srgbClr val="002060"/>
                </a:solidFill>
              </a:rPr>
              <a:t>, </a:t>
            </a:r>
            <a:r>
              <a:rPr dirty="0" err="1">
                <a:solidFill>
                  <a:srgbClr val="002060"/>
                </a:solidFill>
              </a:rPr>
              <a:t>номер</a:t>
            </a:r>
            <a:r>
              <a:rPr dirty="0">
                <a:solidFill>
                  <a:srgbClr val="002060"/>
                </a:solidFill>
              </a:rPr>
              <a:t/>
            </a:r>
            <a:r>
              <a:rPr dirty="0" err="1">
                <a:solidFill>
                  <a:srgbClr val="002060"/>
                </a:solidFill>
              </a:rPr>
              <a:t>банковского</a:t>
            </a:r>
            <a:r>
              <a:rPr dirty="0">
                <a:solidFill>
                  <a:srgbClr val="002060"/>
                </a:solidFill>
              </a:rPr>
              <a:t/>
            </a:r>
            <a:r>
              <a:rPr dirty="0" err="1">
                <a:solidFill>
                  <a:srgbClr val="002060"/>
                </a:solidFill>
              </a:rPr>
              <a:t>счета</a:t>
            </a:r>
            <a:r>
              <a:rPr dirty="0">
                <a:solidFill>
                  <a:srgbClr val="002060"/>
                </a:solidFill>
              </a:rPr>
              <a:t/>
            </a:r>
            <a:r>
              <a:rPr dirty="0"/>
              <a:t>и т. п.</a:t>
            </a:r>
          </a:p>
        </p:txBody>
      </p:sp>
      <p:pic>
        <p:nvPicPr>
          <p:cNvPr id="5" name="Рисунок 4" descr="depositphotos_53461845-stock-illustration-internet-phishing-a-login-a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924944"/>
            <a:ext cx="2996952" cy="299695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3635897" y="2636912"/>
            <a:ext cx="5040560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Храните</a:t>
            </a:r>
            <a:r>
              <a:rPr b="1" dirty="0"/>
              <a:t> ПИН-</a:t>
            </a:r>
            <a:r>
              <a:rPr b="1" dirty="0" err="1"/>
              <a:t>код</a:t>
            </a:r>
            <a:r>
              <a:rPr b="1" dirty="0"/>
              <a:t/>
            </a:r>
            <a:r>
              <a:rPr b="1" dirty="0" err="1"/>
              <a:t>отдельно</a:t>
            </a:r>
            <a:r>
              <a:rPr b="1" dirty="0"/>
              <a:t/>
            </a:r>
            <a:r>
              <a:rPr b="1" dirty="0" err="1"/>
              <a:t>от</a:t>
            </a:r>
            <a:r>
              <a:rPr b="1" dirty="0"/>
              <a:t/>
            </a:r>
            <a:r>
              <a:rPr b="1" dirty="0" err="1"/>
              <a:t>карты</a:t>
            </a:r>
            <a:r>
              <a:rPr b="1" dirty="0"/>
              <a:t/>
            </a:r>
            <a:r>
              <a:rPr dirty="0"/>
              <a:t>и </a:t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пишите</a:t>
            </a:r>
            <a:r>
              <a:rPr dirty="0"/>
              <a:t/>
            </a:r>
            <a:r>
              <a:rPr dirty="0" err="1"/>
              <a:t>его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карте</a:t>
            </a:r>
            <a:r>
              <a:rPr dirty="0"/>
              <a:t>, </a:t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сообщайте</a:t>
            </a:r>
            <a:r>
              <a:rPr dirty="0"/>
              <a:t/>
            </a:r>
            <a:r>
              <a:rPr dirty="0" err="1"/>
              <a:t>никому</a:t>
            </a:r>
            <a:r>
              <a:rPr dirty="0"/>
              <a:t> и </a:t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вводите</a:t>
            </a:r>
            <a:r>
              <a:rPr dirty="0"/>
              <a:t> ПИН-</a:t>
            </a:r>
            <a:r>
              <a:rPr dirty="0" err="1"/>
              <a:t>код</a:t>
            </a:r>
            <a:r>
              <a:rPr dirty="0"/>
              <a:t/>
            </a: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работе</a:t>
            </a:r>
            <a:r>
              <a:rPr dirty="0"/>
              <a:t> в </a:t>
            </a:r>
            <a:r>
              <a:rPr dirty="0" err="1"/>
              <a:t>Интернете</a:t>
            </a:r>
            <a:r>
              <a:rPr dirty="0"/>
              <a:t>. </a:t>
            </a: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его</a:t>
            </a:r>
            <a:r>
              <a:rPr dirty="0"/>
              <a:t/>
            </a:r>
            <a:r>
              <a:rPr dirty="0" err="1"/>
              <a:t>потере</a:t>
            </a:r>
            <a:r>
              <a:rPr dirty="0"/>
              <a:t/>
            </a:r>
            <a:r>
              <a:rPr dirty="0" err="1"/>
              <a:t>или</a:t>
            </a:r>
            <a:r>
              <a:rPr dirty="0"/>
              <a:t/>
            </a:r>
            <a:r>
              <a:rPr dirty="0" err="1"/>
              <a:t>краже</a:t>
            </a:r>
            <a:r>
              <a:rPr dirty="0"/>
              <a:t/>
            </a:r>
            <a:r>
              <a:rPr dirty="0" smtClean="0"/>
              <a:t>-</a:t>
            </a:r>
            <a:r>
              <a:rPr lang="ru-RU" dirty="0" smtClean="0"/>
              <a:t/>
            </a:r>
            <a:r>
              <a:rPr dirty="0" err="1" smtClean="0"/>
              <a:t>заблокируйте</a:t>
            </a:r>
            <a:r>
              <a:rPr dirty="0" smtClean="0"/>
              <a:t/>
            </a:r>
            <a:r>
              <a:rPr dirty="0" err="1"/>
              <a:t>карту</a:t>
            </a:r>
            <a:r>
              <a:rPr dirty="0"/>
              <a:t/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Сохраняйте</a:t>
            </a:r>
            <a:r>
              <a:rPr dirty="0"/>
              <a:t/>
            </a:r>
            <a:r>
              <a:rPr dirty="0" err="1"/>
              <a:t>все</a:t>
            </a:r>
            <a:r>
              <a:rPr dirty="0"/>
              <a:t/>
            </a:r>
            <a:r>
              <a:rPr dirty="0" err="1"/>
              <a:t>документы</a:t>
            </a:r>
            <a:r>
              <a:rPr dirty="0"/>
              <a:t/>
            </a:r>
            <a:r>
              <a:rPr dirty="0" err="1"/>
              <a:t>до</a:t>
            </a:r>
            <a:r>
              <a:rPr dirty="0"/>
              <a:t/>
            </a:r>
            <a:r>
              <a:rPr dirty="0" err="1"/>
              <a:t>окончания</a:t>
            </a:r>
            <a:r>
              <a:rPr dirty="0"/>
              <a:t/>
            </a:r>
            <a:r>
              <a:rPr dirty="0" err="1"/>
              <a:t>проверки</a:t>
            </a:r>
            <a:r>
              <a:rPr dirty="0"/>
              <a:t/>
            </a:r>
            <a:r>
              <a:rPr dirty="0" err="1"/>
              <a:t>правильности</a:t>
            </a:r>
            <a:r>
              <a:rPr dirty="0"/>
              <a:t/>
            </a:r>
            <a:r>
              <a:rPr dirty="0" err="1"/>
              <a:t>списанных</a:t>
            </a:r>
            <a:r>
              <a:rPr dirty="0"/>
              <a:t/>
            </a:r>
            <a:r>
              <a:rPr dirty="0" err="1"/>
              <a:t>сумм</a:t>
            </a: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Сообщайте</a:t>
            </a:r>
            <a:r>
              <a:rPr b="1" dirty="0"/>
              <a:t/>
            </a:r>
            <a:r>
              <a:rPr b="1" dirty="0" err="1"/>
              <a:t>банку</a:t>
            </a:r>
            <a:r>
              <a:rPr b="1" dirty="0"/>
              <a:t/>
            </a:r>
            <a:r>
              <a:rPr b="1" dirty="0" err="1"/>
              <a:t>актуальные</a:t>
            </a:r>
            <a:r>
              <a:rPr b="1" dirty="0"/>
              <a:t/>
            </a:r>
            <a:r>
              <a:rPr b="1" dirty="0" err="1"/>
              <a:t>контактные</a:t>
            </a:r>
            <a:r>
              <a:rPr b="1" dirty="0"/>
              <a:t/>
            </a:r>
            <a:r>
              <a:rPr b="1" dirty="0" err="1"/>
              <a:t>данные</a:t>
            </a:r>
            <a:endParaRPr b="1"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Подключите</a:t>
            </a:r>
            <a:r>
              <a:rPr b="1" dirty="0"/>
              <a:t/>
            </a:r>
            <a:r>
              <a:rPr b="1" dirty="0" err="1"/>
              <a:t>услугу</a:t>
            </a:r>
            <a:r>
              <a:rPr b="1" dirty="0"/>
              <a:t/>
            </a:r>
            <a:r>
              <a:rPr b="1" dirty="0" smtClean="0"/>
              <a:t>SMS-</a:t>
            </a:r>
            <a:r>
              <a:rPr b="1" dirty="0" err="1" smtClean="0"/>
              <a:t>уведомлений</a:t>
            </a:r>
            <a:r>
              <a:rPr dirty="0"/>
              <a:t>, </a:t>
            </a:r>
            <a:r>
              <a:rPr dirty="0" err="1"/>
              <a:t>всегда</a:t>
            </a:r>
            <a:r>
              <a:rPr dirty="0"/>
              <a:t/>
            </a:r>
            <a:r>
              <a:rPr dirty="0" err="1"/>
              <a:t>имейте</a:t>
            </a:r>
            <a:r>
              <a:rPr dirty="0"/>
              <a:t/>
            </a: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себе</a:t>
            </a:r>
            <a:r>
              <a:rPr dirty="0"/>
              <a:t/>
            </a:r>
            <a:r>
              <a:rPr dirty="0" err="1"/>
              <a:t>телефон</a:t>
            </a:r>
            <a:r>
              <a:rPr dirty="0"/>
              <a:t/>
            </a:r>
            <a:r>
              <a:rPr dirty="0" err="1"/>
              <a:t>службы</a:t>
            </a:r>
            <a:r>
              <a:rPr dirty="0"/>
              <a:t/>
            </a:r>
            <a:r>
              <a:rPr dirty="0" err="1"/>
              <a:t>поддержки</a:t>
            </a:r>
            <a:endParaRPr dirty="0"/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2276289" y="908720"/>
            <a:ext cx="4591422" cy="667661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МЕРЫ БЕЗОПАСНОСТИ</a:t>
            </a:r>
          </a:p>
        </p:txBody>
      </p:sp>
      <p:pic>
        <p:nvPicPr>
          <p:cNvPr id="264" name="image11.png" descr="2016-10-11_14-42-0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73" y="2708920"/>
            <a:ext cx="2854683" cy="2172803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265" name="Shape 265"/>
          <p:cNvSpPr/>
          <p:nvPr/>
        </p:nvSpPr>
        <p:spPr>
          <a:xfrm>
            <a:off x="973944" y="1844824"/>
            <a:ext cx="7196112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sz="1600" dirty="0" smtClean="0"/>
              <a:t>Простые</a:t>
            </a:r>
            <a:r>
              <a:rPr sz="1600" dirty="0" smtClean="0"/>
              <a:t/>
            </a:r>
            <a:r>
              <a:rPr sz="1600" dirty="0" err="1" smtClean="0"/>
              <a:t>правила</a:t>
            </a:r>
            <a:r>
              <a:rPr lang="ru-RU" sz="1600" dirty="0" smtClean="0"/>
              <a:t> помогут обезопасить ваши финансы</a:t>
            </a:r>
            <a:endParaRPr sz="1600" dirty="0"/>
          </a:p>
        </p:txBody>
      </p:sp>
      <p:sp>
        <p:nvSpPr>
          <p:cNvPr id="267" name="Shape 267"/>
          <p:cNvSpPr/>
          <p:nvPr/>
        </p:nvSpPr>
        <p:spPr>
          <a:xfrm>
            <a:off x="1389512" y="5400247"/>
            <a:ext cx="6364976" cy="923326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В </a:t>
            </a:r>
            <a:r>
              <a:rPr dirty="0" err="1"/>
              <a:t>случае</a:t>
            </a:r>
            <a:r>
              <a:rPr dirty="0"/>
              <a:t/>
            </a:r>
            <a:r>
              <a:rPr dirty="0" err="1"/>
              <a:t>мошеннической</a:t>
            </a:r>
            <a:r>
              <a:rPr dirty="0"/>
              <a:t/>
            </a:r>
            <a:r>
              <a:rPr dirty="0" err="1"/>
              <a:t>или</a:t>
            </a:r>
            <a:r>
              <a:rPr dirty="0"/>
              <a:t/>
            </a:r>
            <a:r>
              <a:rPr dirty="0" err="1"/>
              <a:t>ошибочной</a:t>
            </a:r>
            <a:r>
              <a:rPr dirty="0"/>
              <a:t/>
            </a:r>
            <a:r>
              <a:rPr dirty="0" err="1"/>
              <a:t>операции</a:t>
            </a:r>
            <a:r>
              <a:rPr dirty="0"/>
              <a:t/>
            </a:r>
            <a:r>
              <a:rPr dirty="0" err="1"/>
              <a:t>по</a:t>
            </a:r>
            <a:r>
              <a:rPr dirty="0"/>
              <a:t/>
            </a:r>
            <a:r>
              <a:rPr dirty="0" err="1"/>
              <a:t>карте</a:t>
            </a:r>
            <a:r>
              <a:rPr dirty="0"/>
              <a:t/>
            </a:r>
            <a:r>
              <a:rPr dirty="0" err="1"/>
              <a:t>уведомите</a:t>
            </a:r>
            <a:r>
              <a:rPr dirty="0"/>
              <a:t/>
            </a:r>
            <a:r>
              <a:rPr dirty="0" err="1"/>
              <a:t>банк</a:t>
            </a:r>
            <a:r>
              <a:rPr dirty="0"/>
              <a:t/>
            </a:r>
            <a:r>
              <a:rPr dirty="0" err="1"/>
              <a:t>до</a:t>
            </a:r>
            <a:r>
              <a:rPr dirty="0"/>
              <a:t/>
            </a:r>
            <a:r>
              <a:rPr dirty="0" err="1"/>
              <a:t>конца</a:t>
            </a:r>
            <a:r>
              <a:rPr dirty="0"/>
              <a:t/>
            </a:r>
            <a:r>
              <a:rPr dirty="0" err="1"/>
              <a:t>следующего</a:t>
            </a:r>
            <a:r>
              <a:rPr dirty="0"/>
              <a:t/>
            </a:r>
            <a:r>
              <a:rPr dirty="0" err="1"/>
              <a:t>дня</a:t>
            </a:r>
            <a:r>
              <a:rPr dirty="0"/>
              <a:t>, </a:t>
            </a:r>
            <a:r>
              <a:rPr dirty="0" err="1"/>
              <a:t>чтобы</a:t>
            </a:r>
            <a:r>
              <a:rPr dirty="0"/>
              <a:t/>
            </a:r>
            <a:r>
              <a:rPr dirty="0" err="1"/>
              <a:t>сумма</a:t>
            </a:r>
            <a:r>
              <a:rPr dirty="0"/>
              <a:t/>
            </a:r>
            <a:r>
              <a:rPr dirty="0" err="1"/>
              <a:t>этой</a:t>
            </a:r>
            <a:r>
              <a:rPr dirty="0"/>
              <a:t/>
            </a:r>
            <a:r>
              <a:rPr dirty="0" err="1"/>
              <a:t>операции</a:t>
            </a:r>
            <a:r>
              <a:rPr dirty="0"/>
              <a:t/>
            </a:r>
            <a:r>
              <a:rPr dirty="0" err="1"/>
              <a:t>была</a:t>
            </a:r>
            <a:r>
              <a:rPr dirty="0"/>
              <a:t/>
            </a:r>
            <a:r>
              <a:rPr dirty="0" err="1"/>
              <a:t>полностью</a:t>
            </a:r>
            <a:r>
              <a:rPr dirty="0"/>
              <a:t/>
            </a:r>
            <a:r>
              <a:rPr dirty="0" err="1"/>
              <a:t>возмещена</a:t>
            </a:r>
            <a:r>
              <a:rPr dirty="0"/>
              <a:t/>
            </a:r>
            <a:r>
              <a:rPr dirty="0" err="1"/>
              <a:t>банком</a:t>
            </a:r>
            <a:r>
              <a:rPr dirty="0"/>
              <a:t>, </a:t>
            </a:r>
            <a:r>
              <a:rPr dirty="0" err="1"/>
              <a:t>иначе</a:t>
            </a:r>
            <a:r>
              <a:rPr dirty="0"/>
              <a:t/>
            </a:r>
            <a:r>
              <a:rPr dirty="0" err="1"/>
              <a:t>вернуть</a:t>
            </a:r>
            <a:r>
              <a:rPr dirty="0"/>
              <a:t/>
            </a:r>
            <a:r>
              <a:rPr dirty="0" err="1"/>
              <a:t>деньги</a:t>
            </a:r>
            <a:r>
              <a:rPr dirty="0"/>
              <a:t/>
            </a:r>
            <a:r>
              <a:rPr dirty="0" err="1"/>
              <a:t>будет</a:t>
            </a:r>
            <a:r>
              <a:rPr dirty="0"/>
              <a:t/>
            </a:r>
            <a:r>
              <a:rPr dirty="0" err="1"/>
              <a:t>гораздо</a:t>
            </a:r>
            <a:r>
              <a:rPr dirty="0"/>
              <a:t/>
            </a:r>
            <a:r>
              <a:rPr dirty="0" err="1"/>
              <a:t>сложнее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ctrTitle"/>
          </p:nvPr>
        </p:nvSpPr>
        <p:spPr>
          <a:xfrm>
            <a:off x="827584" y="2867336"/>
            <a:ext cx="7782560" cy="849696"/>
          </a:xfrm>
          <a:prstGeom prst="rect">
            <a:avLst/>
          </a:prstGeom>
        </p:spPr>
        <p:txBody>
          <a:bodyPr anchor="t"/>
          <a:lstStyle>
            <a:lvl1pPr>
              <a:defRPr sz="44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Интернет-мошенничества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772569" y="4839396"/>
            <a:ext cx="7327823" cy="1017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sz="1400" dirty="0" smtClean="0"/>
              <a:t>П</a:t>
            </a:r>
            <a:r>
              <a:rPr sz="1400" dirty="0" err="1" smtClean="0"/>
              <a:t>еречень</a:t>
            </a:r>
            <a:r>
              <a:rPr lang="ru-RU" sz="1400" dirty="0" smtClean="0"/>
              <a:t/>
            </a:r>
            <a:r>
              <a:rPr lang="ru-RU" sz="1400" dirty="0" err="1" smtClean="0"/>
              <a:t>интернет-мошенничеств</a:t>
            </a:r>
            <a:r>
              <a:rPr sz="1400" dirty="0" smtClean="0"/>
              <a:t/>
            </a:r>
            <a:r>
              <a:rPr sz="1400" dirty="0" err="1"/>
              <a:t>обширен</a:t>
            </a:r>
            <a:r>
              <a:rPr sz="1400" dirty="0"/>
              <a:t>, </a:t>
            </a:r>
            <a:r>
              <a:rPr sz="1400" dirty="0" err="1"/>
              <a:t>поскольку</a:t>
            </a:r>
            <a:r>
              <a:rPr sz="1400" dirty="0"/>
              <a:t/>
            </a:r>
            <a:r>
              <a:rPr sz="1400" dirty="0" err="1"/>
              <a:t>мошенники</a:t>
            </a:r>
            <a:r>
              <a:rPr sz="1400" dirty="0"/>
              <a:t/>
            </a:r>
            <a:r>
              <a:rPr sz="1400" dirty="0" err="1"/>
              <a:t>по</a:t>
            </a:r>
            <a:r>
              <a:rPr sz="1400" dirty="0"/>
              <a:t/>
            </a:r>
            <a:r>
              <a:rPr sz="1400" dirty="0" err="1"/>
              <a:t>максимуму</a:t>
            </a:r>
            <a:r>
              <a:rPr sz="1400" dirty="0"/>
              <a:t/>
            </a:r>
            <a:r>
              <a:rPr sz="1400" dirty="0" err="1"/>
              <a:t>используют</a:t>
            </a:r>
            <a:r>
              <a:rPr sz="1400" dirty="0"/>
              <a:t/>
            </a:r>
            <a:r>
              <a:rPr sz="1400" dirty="0" err="1"/>
              <a:t>все</a:t>
            </a:r>
            <a:r>
              <a:rPr sz="1400" dirty="0"/>
              <a:t/>
            </a:r>
            <a:r>
              <a:rPr sz="1400" dirty="0" err="1"/>
              <a:t>преимущества</a:t>
            </a:r>
            <a:r>
              <a:rPr sz="1400" dirty="0"/>
              <a:t/>
            </a:r>
            <a:r>
              <a:rPr sz="1400" dirty="0" err="1"/>
              <a:t>интернет-коммуникаций</a:t>
            </a:r>
            <a:r>
              <a:rPr sz="1400" dirty="0"/>
              <a:t>: </a:t>
            </a:r>
            <a:r>
              <a:rPr sz="1400" dirty="0" err="1"/>
              <a:t>массовый</a:t>
            </a:r>
            <a:r>
              <a:rPr sz="1400" dirty="0"/>
              <a:t/>
            </a:r>
            <a:r>
              <a:rPr sz="1400" dirty="0" err="1"/>
              <a:t>охват</a:t>
            </a:r>
            <a:r>
              <a:rPr sz="1400" dirty="0"/>
              <a:t>, </a:t>
            </a:r>
            <a:r>
              <a:rPr sz="1400" dirty="0" err="1"/>
              <a:t>возможность</a:t>
            </a:r>
            <a:r>
              <a:rPr sz="1400" dirty="0"/>
              <a:t/>
            </a:r>
            <a:r>
              <a:rPr sz="1400" dirty="0" err="1"/>
              <a:t>выбора</a:t>
            </a:r>
            <a:r>
              <a:rPr sz="1400" dirty="0"/>
              <a:t/>
            </a:r>
            <a:r>
              <a:rPr sz="1400" dirty="0" err="1"/>
              <a:t>целевой</a:t>
            </a:r>
            <a:r>
              <a:rPr sz="1400" dirty="0"/>
              <a:t/>
            </a:r>
            <a:r>
              <a:rPr sz="1400" dirty="0" err="1"/>
              <a:t>группы</a:t>
            </a:r>
            <a:r>
              <a:rPr sz="1400" dirty="0"/>
              <a:t>, </a:t>
            </a:r>
            <a:r>
              <a:rPr sz="1400" dirty="0" err="1"/>
              <a:t>оперативность</a:t>
            </a:r>
            <a:r>
              <a:rPr sz="1400" dirty="0"/>
              <a:t>.</a:t>
            </a:r>
          </a:p>
        </p:txBody>
      </p:sp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xfrm>
            <a:off x="1309008" y="1246998"/>
            <a:ext cx="6525984" cy="667661"/>
          </a:xfrm>
          <a:prstGeom prst="rect">
            <a:avLst/>
          </a:prstGeom>
        </p:spPr>
        <p:txBody>
          <a:bodyPr/>
          <a:lstStyle>
            <a:lvl1pPr defTabSz="786383">
              <a:defRPr sz="27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dirty="0"/>
              <a:t>ВИДЫ ИНТЕРНЕТ-МОШЕННИЧЕСТВ</a:t>
            </a:r>
          </a:p>
        </p:txBody>
      </p:sp>
      <p:pic>
        <p:nvPicPr>
          <p:cNvPr id="294" name="image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32" y="2262091"/>
            <a:ext cx="6808537" cy="2247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3692776" y="2132856"/>
            <a:ext cx="4983680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Покупатель</a:t>
            </a:r>
            <a:r>
              <a:rPr sz="1400" dirty="0"/>
              <a:t/>
            </a:r>
            <a:r>
              <a:rPr sz="1400" dirty="0" err="1" smtClean="0"/>
              <a:t>соглашается</a:t>
            </a:r>
            <a:r>
              <a:rPr sz="1400" dirty="0" smtClean="0"/>
              <a:t/>
            </a:r>
            <a:r>
              <a:rPr sz="1400" dirty="0" err="1"/>
              <a:t>купить</a:t>
            </a:r>
            <a:r>
              <a:rPr sz="1400" dirty="0"/>
              <a:t> у </a:t>
            </a:r>
            <a:r>
              <a:rPr sz="1400" dirty="0" err="1"/>
              <a:t>продавца</a:t>
            </a:r>
            <a:r>
              <a:rPr sz="1400" dirty="0"/>
              <a:t> (</a:t>
            </a:r>
            <a:r>
              <a:rPr sz="1400" dirty="0" err="1"/>
              <a:t>мошенника</a:t>
            </a:r>
            <a:r>
              <a:rPr sz="1400" dirty="0"/>
              <a:t>) </a:t>
            </a:r>
            <a:r>
              <a:rPr sz="1400" dirty="0" err="1"/>
              <a:t>товар</a:t>
            </a:r>
            <a:r>
              <a:rPr sz="1400" dirty="0"/>
              <a:t/>
            </a:r>
            <a:r>
              <a:rPr sz="1400" dirty="0" err="1"/>
              <a:t>через</a:t>
            </a:r>
            <a:r>
              <a:rPr sz="1400" dirty="0"/>
              <a:t/>
            </a:r>
            <a:r>
              <a:rPr sz="1400" dirty="0" err="1"/>
              <a:t>интернет</a:t>
            </a:r>
            <a:r>
              <a:rPr sz="1400" dirty="0"/>
              <a:t>. </a:t>
            </a:r>
            <a:r>
              <a:rPr sz="1400" dirty="0" err="1"/>
              <a:t>Продавец</a:t>
            </a:r>
            <a:r>
              <a:rPr sz="1400" dirty="0"/>
              <a:t/>
            </a:r>
            <a:r>
              <a:rPr sz="1400" dirty="0" err="1"/>
              <a:t>просит</a:t>
            </a:r>
            <a:r>
              <a:rPr sz="1400" dirty="0"/>
              <a:t/>
            </a:r>
            <a:r>
              <a:rPr sz="1400" dirty="0" err="1"/>
              <a:t>оплатить</a:t>
            </a:r>
            <a:r>
              <a:rPr sz="1400" dirty="0"/>
              <a:t/>
            </a:r>
            <a:r>
              <a:rPr sz="1400" dirty="0" err="1"/>
              <a:t>товар</a:t>
            </a:r>
            <a:r>
              <a:rPr sz="1400" dirty="0"/>
              <a:t/>
            </a:r>
            <a:r>
              <a:rPr sz="1400" dirty="0" err="1"/>
              <a:t>через</a:t>
            </a:r>
            <a:r>
              <a:rPr sz="1400" dirty="0"/>
              <a:t/>
            </a:r>
            <a:r>
              <a:rPr sz="1400" dirty="0" err="1"/>
              <a:t>систему</a:t>
            </a:r>
            <a:r>
              <a:rPr sz="1400" dirty="0"/>
              <a:t/>
            </a:r>
            <a:r>
              <a:rPr sz="1400" dirty="0" err="1"/>
              <a:t>денежных</a:t>
            </a:r>
            <a:r>
              <a:rPr sz="1400" dirty="0"/>
              <a:t/>
            </a:r>
            <a:r>
              <a:rPr sz="1400" dirty="0" err="1"/>
              <a:t>переводов</a:t>
            </a:r>
            <a:r>
              <a:rPr sz="1400" dirty="0"/>
              <a:t> и </a:t>
            </a:r>
            <a:r>
              <a:rPr sz="1400" dirty="0" err="1"/>
              <a:t>получает</a:t>
            </a:r>
            <a:r>
              <a:rPr sz="1400" dirty="0"/>
              <a:t/>
            </a:r>
            <a:r>
              <a:rPr sz="1400" dirty="0" err="1"/>
              <a:t>деньги</a:t>
            </a:r>
            <a:r>
              <a:rPr sz="1400" dirty="0"/>
              <a:t>, </a:t>
            </a:r>
            <a:r>
              <a:rPr sz="1400" dirty="0" err="1"/>
              <a:t>используя</a:t>
            </a:r>
            <a:r>
              <a:rPr sz="1400" dirty="0"/>
              <a:t/>
            </a:r>
            <a:r>
              <a:rPr sz="1400" dirty="0" err="1"/>
              <a:t>зачастую</a:t>
            </a:r>
            <a:r>
              <a:rPr sz="1400" dirty="0"/>
              <a:t/>
            </a:r>
            <a:r>
              <a:rPr sz="1400" dirty="0" err="1"/>
              <a:t>фальшивое</a:t>
            </a:r>
            <a:r>
              <a:rPr sz="1400" dirty="0"/>
              <a:t/>
            </a:r>
            <a:r>
              <a:rPr sz="1400" dirty="0" err="1"/>
              <a:t>или</a:t>
            </a:r>
            <a:r>
              <a:rPr sz="1400" dirty="0"/>
              <a:t/>
            </a:r>
            <a:r>
              <a:rPr sz="1400" dirty="0" err="1"/>
              <a:t>недействительное</a:t>
            </a:r>
            <a:r>
              <a:rPr sz="1400" dirty="0"/>
              <a:t/>
            </a:r>
            <a:r>
              <a:rPr sz="1400" dirty="0" err="1"/>
              <a:t>удостоверение</a:t>
            </a:r>
            <a:r>
              <a:rPr sz="1400" dirty="0"/>
              <a:t/>
            </a:r>
            <a:r>
              <a:rPr sz="1400" dirty="0" err="1"/>
              <a:t>личности</a:t>
            </a:r>
            <a:r>
              <a:rPr sz="1400" dirty="0"/>
              <a:t>. </a:t>
            </a:r>
            <a:r>
              <a:rPr sz="1400" dirty="0" err="1"/>
              <a:t>Обещанный</a:t>
            </a:r>
            <a:r>
              <a:rPr sz="1400" dirty="0"/>
              <a:t/>
            </a:r>
            <a:r>
              <a:rPr sz="1400" dirty="0" err="1"/>
              <a:t>товар</a:t>
            </a:r>
            <a:r>
              <a:rPr sz="1400" dirty="0"/>
              <a:t/>
            </a:r>
            <a:r>
              <a:rPr sz="1400" dirty="0" err="1"/>
              <a:t>не</a:t>
            </a:r>
            <a:r>
              <a:rPr sz="1400" dirty="0"/>
              <a:t/>
            </a:r>
            <a:r>
              <a:rPr sz="1400" dirty="0" err="1"/>
              <a:t>доставляется</a:t>
            </a:r>
            <a:r>
              <a:rPr sz="1400" dirty="0"/>
              <a:t/>
            </a:r>
            <a:r>
              <a:rPr sz="1400" dirty="0" err="1"/>
              <a:t>покупателю</a:t>
            </a:r>
            <a:r>
              <a:rPr sz="1400" dirty="0"/>
              <a:t>.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Такая</a:t>
            </a:r>
            <a:r>
              <a:rPr sz="1400" dirty="0"/>
              <a:t/>
            </a:r>
            <a:r>
              <a:rPr sz="1400" dirty="0" err="1"/>
              <a:t>схема</a:t>
            </a:r>
            <a:r>
              <a:rPr sz="1400" dirty="0"/>
              <a:t/>
            </a:r>
            <a:r>
              <a:rPr sz="1400" dirty="0" err="1"/>
              <a:t>мошенничества</a:t>
            </a:r>
            <a:r>
              <a:rPr sz="1400" dirty="0"/>
              <a:t/>
            </a:r>
            <a:r>
              <a:rPr sz="1400" dirty="0" err="1"/>
              <a:t>обычно</a:t>
            </a:r>
            <a:r>
              <a:rPr sz="1400" dirty="0"/>
              <a:t/>
            </a:r>
            <a:r>
              <a:rPr sz="1400" dirty="0" err="1"/>
              <a:t>имеет</a:t>
            </a:r>
            <a:r>
              <a:rPr sz="1400" dirty="0"/>
              <a:t/>
            </a:r>
            <a:r>
              <a:rPr sz="1400" dirty="0" err="1"/>
              <a:t>один</a:t>
            </a:r>
            <a:r>
              <a:rPr sz="1400" dirty="0"/>
              <a:t/>
            </a:r>
            <a:r>
              <a:rPr sz="1400" dirty="0" err="1"/>
              <a:t>или</a:t>
            </a:r>
            <a:r>
              <a:rPr sz="1400" dirty="0"/>
              <a:t/>
            </a:r>
            <a:r>
              <a:rPr sz="1400" dirty="0" err="1"/>
              <a:t>несколько</a:t>
            </a:r>
            <a:r>
              <a:rPr sz="1400" dirty="0"/>
              <a:t/>
            </a:r>
            <a:r>
              <a:rPr sz="1400" dirty="0" err="1"/>
              <a:t>явных</a:t>
            </a:r>
            <a:r>
              <a:rPr sz="1400" dirty="0"/>
              <a:t/>
            </a:r>
            <a:r>
              <a:rPr sz="1400" dirty="0" err="1"/>
              <a:t>признаков</a:t>
            </a:r>
            <a:r>
              <a:rPr sz="1400" dirty="0"/>
              <a:t> — </a:t>
            </a:r>
            <a:r>
              <a:rPr sz="1400" dirty="0" err="1"/>
              <a:t>например</a:t>
            </a:r>
            <a:r>
              <a:rPr sz="1400" dirty="0"/>
              <a:t>, </a:t>
            </a:r>
            <a:r>
              <a:rPr sz="1400" dirty="0" err="1"/>
              <a:t>предлагаемый</a:t>
            </a:r>
            <a:r>
              <a:rPr sz="1400" dirty="0"/>
              <a:t/>
            </a:r>
            <a:r>
              <a:rPr sz="1400" dirty="0" err="1"/>
              <a:t>товар</a:t>
            </a:r>
            <a:r>
              <a:rPr sz="1400" dirty="0"/>
              <a:t/>
            </a:r>
            <a:r>
              <a:rPr sz="1400" dirty="0" err="1"/>
              <a:t>продается</a:t>
            </a:r>
            <a:r>
              <a:rPr sz="1400" dirty="0"/>
              <a:t/>
            </a:r>
            <a:r>
              <a:rPr sz="1400" dirty="0" err="1"/>
              <a:t>по</a:t>
            </a:r>
            <a:r>
              <a:rPr sz="1400" dirty="0"/>
              <a:t/>
            </a:r>
            <a:r>
              <a:rPr sz="1400" b="1" dirty="0" err="1"/>
              <a:t>удивительно</a:t>
            </a:r>
            <a:r>
              <a:rPr sz="1400" b="1" dirty="0"/>
              <a:t/>
            </a:r>
            <a:r>
              <a:rPr sz="1400" b="1" dirty="0" err="1"/>
              <a:t>низкой</a:t>
            </a:r>
            <a:r>
              <a:rPr sz="1400" b="1" dirty="0"/>
              <a:t/>
            </a:r>
            <a:r>
              <a:rPr sz="1400" b="1" dirty="0" err="1"/>
              <a:t>цене</a:t>
            </a:r>
            <a:r>
              <a:rPr sz="1400" dirty="0"/>
              <a:t>.</a:t>
            </a:r>
          </a:p>
        </p:txBody>
      </p:sp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1309008" y="1246998"/>
            <a:ext cx="6525984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ПОКУПКИ ЧЕРЕЗ ИНТЕРНЕТ</a:t>
            </a:r>
          </a:p>
        </p:txBody>
      </p:sp>
      <p:pic>
        <p:nvPicPr>
          <p:cNvPr id="304" name="image1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29" y="2420888"/>
            <a:ext cx="3115182" cy="2354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4067944" y="2564904"/>
            <a:ext cx="3913931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Объявлений</a:t>
            </a:r>
            <a:r>
              <a:rPr dirty="0"/>
              <a:t>, </a:t>
            </a:r>
            <a:r>
              <a:rPr dirty="0" err="1"/>
              <a:t>предлагающих</a:t>
            </a:r>
            <a:r>
              <a:rPr dirty="0"/>
              <a:t/>
            </a:r>
            <a:r>
              <a:rPr dirty="0" err="1"/>
              <a:t>заказать</a:t>
            </a:r>
            <a:r>
              <a:rPr dirty="0"/>
              <a:t/>
            </a:r>
            <a:r>
              <a:rPr dirty="0" err="1"/>
              <a:t>персональный</a:t>
            </a:r>
            <a:r>
              <a:rPr dirty="0"/>
              <a:t/>
            </a:r>
            <a:r>
              <a:rPr dirty="0" err="1"/>
              <a:t>гороскоп</a:t>
            </a:r>
            <a:r>
              <a:rPr dirty="0"/>
              <a:t>, </a:t>
            </a:r>
            <a:r>
              <a:rPr dirty="0" err="1"/>
              <a:t>очень</a:t>
            </a:r>
            <a:r>
              <a:rPr dirty="0"/>
              <a:t/>
            </a:r>
            <a:r>
              <a:rPr dirty="0" err="1"/>
              <a:t>много</a:t>
            </a:r>
            <a:r>
              <a:rPr dirty="0"/>
              <a:t/>
            </a:r>
            <a:r>
              <a:rPr dirty="0" err="1"/>
              <a:t>во</a:t>
            </a:r>
            <a:r>
              <a:rPr dirty="0"/>
              <a:t/>
            </a:r>
            <a:r>
              <a:rPr dirty="0" err="1"/>
              <a:t>всемирной</a:t>
            </a:r>
            <a:r>
              <a:rPr dirty="0"/>
              <a:t/>
            </a:r>
            <a:r>
              <a:rPr dirty="0" err="1"/>
              <a:t>паутине</a:t>
            </a:r>
            <a:r>
              <a:rPr dirty="0"/>
              <a:t>. </a:t>
            </a:r>
            <a:r>
              <a:rPr dirty="0" err="1"/>
              <a:t>Авторы</a:t>
            </a:r>
            <a:r>
              <a:rPr dirty="0"/>
              <a:t/>
            </a:r>
            <a:r>
              <a:rPr dirty="0" err="1"/>
              <a:t>обещают</a:t>
            </a:r>
            <a:r>
              <a:rPr dirty="0"/>
              <a:t/>
            </a:r>
            <a:r>
              <a:rPr dirty="0" err="1"/>
              <a:t>выслать</a:t>
            </a:r>
            <a:r>
              <a:rPr dirty="0"/>
              <a:t/>
            </a:r>
            <a:r>
              <a:rPr dirty="0" err="1"/>
              <a:t>его</a:t>
            </a:r>
            <a:r>
              <a:rPr dirty="0"/>
              <a:t/>
            </a:r>
            <a:r>
              <a:rPr dirty="0" err="1"/>
              <a:t>быстро</a:t>
            </a:r>
            <a:r>
              <a:rPr dirty="0"/>
              <a:t> и </a:t>
            </a:r>
            <a:r>
              <a:rPr dirty="0" err="1"/>
              <a:t>бесплатно</a:t>
            </a:r>
            <a:r>
              <a:rPr dirty="0"/>
              <a:t>. </a:t>
            </a:r>
            <a:r>
              <a:rPr dirty="0" err="1" smtClean="0"/>
              <a:t>Пользователю</a:t>
            </a:r>
            <a:r>
              <a:rPr dirty="0" smtClean="0"/>
              <a:t/>
            </a:r>
            <a:r>
              <a:rPr dirty="0" err="1" smtClean="0"/>
              <a:t>предлагается</a:t>
            </a:r>
            <a:r>
              <a:rPr dirty="0" smtClean="0"/>
              <a:t/>
            </a:r>
            <a:r>
              <a:rPr dirty="0" err="1" smtClean="0"/>
              <a:t>заполнить</a:t>
            </a:r>
            <a:r>
              <a:rPr dirty="0" smtClean="0"/>
              <a:t/>
            </a:r>
            <a:r>
              <a:rPr dirty="0" err="1" smtClean="0"/>
              <a:t>стандартную</a:t>
            </a:r>
            <a:r>
              <a:rPr dirty="0" smtClean="0"/>
              <a:t/>
            </a:r>
            <a:r>
              <a:rPr b="1" dirty="0" err="1" smtClean="0"/>
              <a:t>анкету</a:t>
            </a:r>
            <a:r>
              <a:rPr dirty="0" smtClean="0"/>
              <a:t/>
            </a:r>
            <a:r>
              <a:rPr b="1" dirty="0" smtClean="0"/>
              <a:t>(</a:t>
            </a:r>
            <a:r>
              <a:rPr b="1" dirty="0" err="1" smtClean="0"/>
              <a:t>имя</a:t>
            </a:r>
            <a:r>
              <a:rPr b="1" dirty="0" smtClean="0"/>
              <a:t>, </a:t>
            </a:r>
            <a:r>
              <a:rPr b="1" dirty="0" err="1" smtClean="0"/>
              <a:t>фамилия</a:t>
            </a:r>
            <a:r>
              <a:rPr b="1" dirty="0" smtClean="0"/>
              <a:t>, </a:t>
            </a:r>
            <a:r>
              <a:rPr b="1" dirty="0" err="1" smtClean="0"/>
              <a:t>дата</a:t>
            </a:r>
            <a:r>
              <a:rPr b="1" dirty="0" smtClean="0"/>
              <a:t/>
            </a:r>
            <a:r>
              <a:rPr b="1" dirty="0" err="1" smtClean="0"/>
              <a:t>рождения</a:t>
            </a:r>
            <a:r>
              <a:rPr b="1" dirty="0" smtClean="0"/>
              <a:t>), </a:t>
            </a:r>
            <a:r>
              <a:rPr b="1" dirty="0" err="1" smtClean="0"/>
              <a:t>оставить</a:t>
            </a:r>
            <a:r>
              <a:rPr b="1" dirty="0" smtClean="0"/>
              <a:t/>
            </a:r>
            <a:r>
              <a:rPr b="1" dirty="0" err="1" smtClean="0"/>
              <a:t>свой</a:t>
            </a:r>
            <a:r>
              <a:rPr b="1" dirty="0" smtClean="0"/>
              <a:t/>
            </a:r>
            <a:r>
              <a:rPr b="1" dirty="0" err="1" smtClean="0"/>
              <a:t>электронный</a:t>
            </a:r>
            <a:r>
              <a:rPr b="1" dirty="0" smtClean="0"/>
              <a:t/>
            </a:r>
            <a:r>
              <a:rPr b="1" dirty="0" err="1" smtClean="0"/>
              <a:t>адрес</a:t>
            </a:r>
            <a:r>
              <a:rPr b="1" dirty="0" smtClean="0"/>
              <a:t>. </a:t>
            </a:r>
            <a:endParaRPr b="1" dirty="0"/>
          </a:p>
        </p:txBody>
      </p:sp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1010940" y="1246998"/>
            <a:ext cx="6525984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СОСТАВЛЕНИЕ ГОРОСКОПА</a:t>
            </a:r>
          </a:p>
        </p:txBody>
      </p:sp>
      <p:pic>
        <p:nvPicPr>
          <p:cNvPr id="314" name="image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564904"/>
            <a:ext cx="2336807" cy="1775556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1187624" y="4941168"/>
            <a:ext cx="7012107" cy="923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 smtClean="0"/>
              <a:t>В ящик клиента попадает письмо с еще одним условием: чтобы получить заказ, надо отправить по указанному номеру </a:t>
            </a:r>
            <a:r>
              <a:rPr lang="ru-RU" dirty="0" err="1" smtClean="0"/>
              <a:t>СМС-сообщение</a:t>
            </a:r>
            <a:r>
              <a:rPr lang="ru-RU" dirty="0" smtClean="0"/>
              <a:t> с набором тех или иных цифр. При этом забывают добавить, что стоимость этого сообщения может составлять </a:t>
            </a:r>
            <a:r>
              <a:rPr lang="ru-RU" b="1" dirty="0" smtClean="0"/>
              <a:t>несколько сотен рублей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408181" y="1700808"/>
            <a:ext cx="8327639" cy="106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Наша</a:t>
            </a:r>
            <a:r>
              <a:rPr sz="1400" dirty="0"/>
              <a:t/>
            </a:r>
            <a:r>
              <a:rPr sz="1400" dirty="0" err="1"/>
              <a:t>финансовая</a:t>
            </a:r>
            <a:r>
              <a:rPr sz="1400" dirty="0"/>
              <a:t/>
            </a:r>
            <a:r>
              <a:rPr sz="1400" dirty="0" err="1"/>
              <a:t>безопасность</a:t>
            </a:r>
            <a:r>
              <a:rPr sz="1400" dirty="0"/>
              <a:t/>
            </a:r>
            <a:r>
              <a:rPr sz="1400" dirty="0" err="1"/>
              <a:t>напрямую</a:t>
            </a:r>
            <a:r>
              <a:rPr sz="1400" dirty="0"/>
              <a:t/>
            </a:r>
            <a:r>
              <a:rPr sz="1400" dirty="0" err="1"/>
              <a:t>зависит</a:t>
            </a:r>
            <a:r>
              <a:rPr sz="1400" dirty="0"/>
              <a:t/>
            </a:r>
            <a:r>
              <a:rPr sz="1400" dirty="0" err="1"/>
              <a:t>от</a:t>
            </a:r>
            <a:r>
              <a:rPr sz="1400" dirty="0"/>
              <a:t/>
            </a:r>
            <a:r>
              <a:rPr sz="1400" dirty="0" err="1"/>
              <a:t>принимаемых</a:t>
            </a:r>
            <a:r>
              <a:rPr sz="1400" dirty="0"/>
              <a:t/>
            </a:r>
            <a:r>
              <a:rPr sz="1400" dirty="0" err="1"/>
              <a:t>нами</a:t>
            </a:r>
            <a:r>
              <a:rPr sz="1400" dirty="0"/>
              <a:t/>
            </a:r>
            <a:r>
              <a:rPr sz="1400" dirty="0" err="1"/>
              <a:t>ежедневно</a:t>
            </a:r>
            <a:r>
              <a:rPr sz="1400" dirty="0"/>
              <a:t/>
            </a:r>
            <a:r>
              <a:rPr sz="1400" dirty="0" err="1"/>
              <a:t>решений</a:t>
            </a:r>
            <a:r>
              <a:rPr sz="1400" dirty="0"/>
              <a:t>. </a:t>
            </a:r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Непродуманный</a:t>
            </a:r>
            <a:r>
              <a:rPr sz="1400" dirty="0"/>
              <a:t/>
            </a:r>
            <a:r>
              <a:rPr sz="1400" dirty="0" err="1"/>
              <a:t>выбор</a:t>
            </a:r>
            <a:r>
              <a:rPr sz="1400" dirty="0"/>
              <a:t/>
            </a:r>
            <a:r>
              <a:rPr sz="1400" dirty="0" err="1"/>
              <a:t>поставщика</a:t>
            </a:r>
            <a:r>
              <a:rPr sz="1400" dirty="0"/>
              <a:t/>
            </a:r>
            <a:r>
              <a:rPr sz="1400" dirty="0" err="1"/>
              <a:t>финансовых</a:t>
            </a:r>
            <a:r>
              <a:rPr sz="1400" dirty="0"/>
              <a:t/>
            </a:r>
            <a:r>
              <a:rPr sz="1400" dirty="0" err="1"/>
              <a:t>услуг</a:t>
            </a:r>
            <a:r>
              <a:rPr sz="1400" dirty="0"/>
              <a:t>, </a:t>
            </a:r>
            <a:r>
              <a:rPr sz="1400" dirty="0" err="1"/>
              <a:t>невнимательное</a:t>
            </a:r>
            <a:r>
              <a:rPr sz="1400" dirty="0"/>
              <a:t/>
            </a:r>
            <a:r>
              <a:rPr sz="1400" dirty="0" err="1"/>
              <a:t>чтение</a:t>
            </a:r>
            <a:r>
              <a:rPr sz="1400" dirty="0"/>
              <a:t/>
            </a:r>
            <a:r>
              <a:rPr sz="1400" dirty="0" err="1"/>
              <a:t>условия</a:t>
            </a:r>
            <a:r>
              <a:rPr sz="1400" dirty="0"/>
              <a:t/>
            </a:r>
            <a:r>
              <a:rPr sz="1400" dirty="0" err="1"/>
              <a:t>договоров</a:t>
            </a:r>
            <a:r>
              <a:rPr sz="1400" dirty="0"/>
              <a:t>, </a:t>
            </a:r>
            <a:r>
              <a:rPr sz="1400" dirty="0" err="1"/>
              <a:t>отсутствие</a:t>
            </a:r>
            <a:r>
              <a:rPr sz="1400" dirty="0"/>
              <a:t/>
            </a:r>
            <a:r>
              <a:rPr sz="1400" dirty="0" err="1"/>
              <a:t>финансовой</a:t>
            </a:r>
            <a:r>
              <a:rPr sz="1400" dirty="0"/>
              <a:t/>
            </a:r>
            <a:r>
              <a:rPr sz="1400" dirty="0" err="1"/>
              <a:t>дисциплины</a:t>
            </a:r>
            <a:r>
              <a:rPr sz="1400" dirty="0"/>
              <a:t/>
            </a:r>
            <a:r>
              <a:rPr lang="ru-RU" sz="1400" dirty="0" smtClean="0"/>
              <a:t>ведут к серьезным финансовым ошибкам!</a:t>
            </a:r>
            <a:endParaRPr sz="1400" dirty="0"/>
          </a:p>
        </p:txBody>
      </p:sp>
      <p:sp>
        <p:nvSpPr>
          <p:cNvPr id="158" name="Shape 158"/>
          <p:cNvSpPr/>
          <p:nvPr/>
        </p:nvSpPr>
        <p:spPr>
          <a:xfrm>
            <a:off x="827584" y="2998961"/>
            <a:ext cx="7506859" cy="1150119"/>
          </a:xfrm>
          <a:prstGeom prst="rect">
            <a:avLst/>
          </a:prstGeom>
          <a:ln w="28575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/>
              <a:t>Финансовое</a:t>
            </a:r>
            <a:r>
              <a:rPr sz="1600" dirty="0"/>
              <a:t/>
            </a:r>
            <a:r>
              <a:rPr sz="1600" dirty="0" err="1"/>
              <a:t>мошенничество</a:t>
            </a:r>
            <a:r>
              <a:rPr sz="1600" b="0" dirty="0"/>
              <a:t> — </a:t>
            </a:r>
            <a:r>
              <a:rPr sz="1600" b="0" dirty="0" err="1"/>
              <a:t>совершение</a:t>
            </a:r>
            <a:r>
              <a:rPr sz="1600" b="0" dirty="0"/>
              <a:t/>
            </a:r>
            <a:r>
              <a:rPr sz="1600" b="0" dirty="0" err="1"/>
              <a:t>противоправных</a:t>
            </a:r>
            <a:r>
              <a:rPr sz="1600" b="0" dirty="0"/>
              <a:t/>
            </a:r>
            <a:r>
              <a:rPr sz="1600" b="0" dirty="0" err="1"/>
              <a:t>действий</a:t>
            </a:r>
            <a:r>
              <a:rPr sz="1600" b="0" dirty="0"/>
              <a:t> в </a:t>
            </a:r>
            <a:r>
              <a:rPr sz="1600" b="0" dirty="0" err="1"/>
              <a:t>сфере</a:t>
            </a:r>
            <a:r>
              <a:rPr sz="1600" b="0" dirty="0"/>
              <a:t/>
            </a:r>
            <a:r>
              <a:rPr sz="1600" b="0" dirty="0" err="1"/>
              <a:t>денежного</a:t>
            </a:r>
            <a:r>
              <a:rPr sz="1600" b="0" dirty="0"/>
              <a:t/>
            </a:r>
            <a:r>
              <a:rPr sz="1600" b="0" dirty="0" err="1"/>
              <a:t>обращения</a:t>
            </a:r>
            <a:r>
              <a:rPr sz="1600" b="0" dirty="0"/>
              <a:t/>
            </a:r>
            <a:r>
              <a:rPr sz="1600" b="0" dirty="0" err="1"/>
              <a:t>путем</a:t>
            </a:r>
            <a:r>
              <a:rPr sz="1600" b="0" dirty="0"/>
              <a:t/>
            </a:r>
            <a:r>
              <a:rPr sz="1600" b="0" dirty="0" err="1"/>
              <a:t>обмана</a:t>
            </a:r>
            <a:r>
              <a:rPr sz="1600" b="0" dirty="0"/>
              <a:t>, </a:t>
            </a:r>
            <a:r>
              <a:rPr sz="1600" b="0" dirty="0" err="1"/>
              <a:t>злоупотребления</a:t>
            </a:r>
            <a:r>
              <a:rPr sz="1600" b="0" dirty="0"/>
              <a:t/>
            </a:r>
            <a:r>
              <a:rPr sz="1600" b="0" dirty="0" err="1"/>
              <a:t>доверием</a:t>
            </a:r>
            <a:r>
              <a:rPr sz="1600" b="0" dirty="0"/>
              <a:t> и </a:t>
            </a:r>
            <a:r>
              <a:rPr sz="1600" b="0" dirty="0" err="1"/>
              <a:t>других</a:t>
            </a:r>
            <a:r>
              <a:rPr sz="1600" b="0" dirty="0"/>
              <a:t/>
            </a:r>
            <a:r>
              <a:rPr sz="1600" b="0" dirty="0" err="1"/>
              <a:t>манипуляций</a:t>
            </a:r>
            <a:r>
              <a:rPr sz="1600" b="0" dirty="0"/>
              <a:t> с </a:t>
            </a:r>
            <a:r>
              <a:rPr sz="1600" b="0" dirty="0" err="1"/>
              <a:t>целью</a:t>
            </a:r>
            <a:r>
              <a:rPr sz="1600" b="0" dirty="0"/>
              <a:t/>
            </a:r>
            <a:r>
              <a:rPr sz="1600" b="0" dirty="0" err="1"/>
              <a:t>незаконного</a:t>
            </a:r>
            <a:r>
              <a:rPr sz="1600" b="0" dirty="0"/>
              <a:t/>
            </a:r>
            <a:r>
              <a:rPr sz="1600" b="0" dirty="0" err="1"/>
              <a:t>обогащения</a:t>
            </a:r>
            <a:r>
              <a:rPr sz="1600" b="0" dirty="0"/>
              <a:t>.</a:t>
            </a:r>
          </a:p>
        </p:txBody>
      </p:sp>
      <p:sp>
        <p:nvSpPr>
          <p:cNvPr id="10" name="Shape 125"/>
          <p:cNvSpPr txBox="1">
            <a:spLocks/>
          </p:cNvSpPr>
          <p:nvPr/>
        </p:nvSpPr>
        <p:spPr>
          <a:xfrm>
            <a:off x="914400" y="1169388"/>
            <a:ext cx="7315200" cy="1107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9562C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Личная финансовая безопасность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D9562C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0" y="4005064"/>
          <a:ext cx="9144000" cy="285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3563888" y="2996952"/>
            <a:ext cx="3913931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/>
              <a:t>В</a:t>
            </a:r>
            <a:r>
              <a:rPr dirty="0"/>
              <a:t> </a:t>
            </a:r>
            <a:r>
              <a:rPr dirty="0" err="1"/>
              <a:t>своем</a:t>
            </a:r>
            <a:r>
              <a:rPr dirty="0"/>
              <a:t/>
            </a:r>
            <a:r>
              <a:rPr dirty="0" err="1"/>
              <a:t>почтовом</a:t>
            </a:r>
            <a:r>
              <a:rPr dirty="0"/>
              <a:t/>
            </a:r>
            <a:r>
              <a:rPr dirty="0" err="1" smtClean="0"/>
              <a:t>ящике</a:t>
            </a:r>
            <a:r>
              <a:rPr lang="ru-RU" dirty="0" smtClean="0"/>
              <a:t> можно обнаружить</a:t>
            </a:r>
            <a:r>
              <a:rPr dirty="0" smtClean="0"/>
              <a:t/>
            </a:r>
            <a:r>
              <a:rPr dirty="0" err="1"/>
              <a:t>письмо</a:t>
            </a:r>
            <a:r>
              <a:rPr dirty="0"/>
              <a:t/>
            </a:r>
            <a:r>
              <a:rPr lang="ru-RU" dirty="0" smtClean="0"/>
              <a:t>с прилагающимися к нему вложениями </a:t>
            </a:r>
            <a:r>
              <a:rPr dirty="0" err="1" smtClean="0"/>
              <a:t>от</a:t>
            </a:r>
            <a:r>
              <a:rPr dirty="0" smtClean="0"/>
              <a:t/>
            </a:r>
            <a:r>
              <a:rPr b="1" dirty="0" err="1"/>
              <a:t>администрации</a:t>
            </a:r>
            <a:r>
              <a:rPr b="1" dirty="0"/>
              <a:t/>
            </a:r>
            <a:r>
              <a:rPr b="1" dirty="0" err="1"/>
              <a:t>платежной</a:t>
            </a:r>
            <a:r>
              <a:rPr b="1" dirty="0"/>
              <a:t/>
            </a:r>
            <a:r>
              <a:rPr b="1" dirty="0" err="1" smtClean="0"/>
              <a:t>системы</a:t>
            </a:r>
            <a:r>
              <a:rPr lang="ru-RU" b="1" dirty="0" smtClean="0"/>
              <a:t>, </a:t>
            </a:r>
            <a:r>
              <a:rPr b="1" dirty="0" err="1" smtClean="0"/>
              <a:t>судебных</a:t>
            </a:r>
            <a:r>
              <a:rPr b="1" dirty="0" smtClean="0"/>
              <a:t/>
            </a:r>
            <a:r>
              <a:rPr b="1" dirty="0" err="1"/>
              <a:t>приставов</a:t>
            </a:r>
            <a:r>
              <a:rPr b="1" dirty="0"/>
              <a:t/>
            </a:r>
            <a:r>
              <a:rPr dirty="0"/>
              <a:t>и </a:t>
            </a:r>
            <a:r>
              <a:rPr dirty="0" err="1" smtClean="0"/>
              <a:t>других</a:t>
            </a:r>
            <a:r>
              <a:rPr lang="ru-RU" dirty="0" smtClean="0"/>
              <a:t>…</a:t>
            </a:r>
            <a:endParaRPr dirty="0"/>
          </a:p>
        </p:txBody>
      </p:sp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1010940" y="1246998"/>
            <a:ext cx="6525984" cy="667661"/>
          </a:xfrm>
          <a:prstGeom prst="rect">
            <a:avLst/>
          </a:prstGeom>
        </p:spPr>
        <p:txBody>
          <a:bodyPr/>
          <a:lstStyle>
            <a:lvl1pPr defTabSz="886966">
              <a:defRPr sz="31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ПИСЬМА ПЛАТЕЖНЫХ СИСТЕМ</a:t>
            </a:r>
          </a:p>
        </p:txBody>
      </p:sp>
      <p:pic>
        <p:nvPicPr>
          <p:cNvPr id="325" name="image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492896"/>
            <a:ext cx="2331592" cy="2293461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1331640" y="5013176"/>
            <a:ext cx="6216274" cy="936104"/>
          </a:xfrm>
          <a:prstGeom prst="rect">
            <a:avLst/>
          </a:prstGeom>
          <a:ln w="12700">
            <a:solidFill>
              <a:srgbClr val="3DA8A9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самом</a:t>
            </a:r>
            <a:r>
              <a:rPr dirty="0"/>
              <a:t/>
            </a:r>
            <a:r>
              <a:rPr dirty="0" err="1"/>
              <a:t>деле</a:t>
            </a:r>
            <a:r>
              <a:rPr dirty="0"/>
              <a:t/>
            </a:r>
            <a:r>
              <a:rPr dirty="0" err="1"/>
              <a:t>часто</a:t>
            </a:r>
            <a:r>
              <a:rPr dirty="0"/>
              <a:t/>
            </a:r>
            <a:r>
              <a:rPr dirty="0" err="1"/>
              <a:t>вас</a:t>
            </a:r>
            <a:r>
              <a:rPr dirty="0"/>
              <a:t/>
            </a:r>
            <a:r>
              <a:rPr dirty="0" err="1"/>
              <a:t>поджидает</a:t>
            </a:r>
            <a:r>
              <a:rPr dirty="0"/>
              <a:t/>
            </a:r>
            <a:r>
              <a:rPr b="1" dirty="0" err="1"/>
              <a:t>вирус</a:t>
            </a:r>
            <a:r>
              <a:rPr dirty="0"/>
              <a:t>, </a:t>
            </a:r>
            <a:r>
              <a:rPr dirty="0" err="1"/>
              <a:t>задача</a:t>
            </a:r>
            <a:r>
              <a:rPr dirty="0"/>
              <a:t/>
            </a:r>
            <a:r>
              <a:rPr dirty="0" err="1"/>
              <a:t>которого</a:t>
            </a:r>
            <a:r>
              <a:rPr dirty="0"/>
              <a:t> - </a:t>
            </a:r>
            <a:r>
              <a:rPr dirty="0" err="1"/>
              <a:t>собрать</a:t>
            </a:r>
            <a:r>
              <a:rPr dirty="0"/>
              <a:t/>
            </a:r>
            <a:r>
              <a:rPr dirty="0" err="1"/>
              <a:t>данные</a:t>
            </a:r>
            <a:r>
              <a:rPr dirty="0"/>
              <a:t> о </a:t>
            </a:r>
            <a:r>
              <a:rPr dirty="0" err="1"/>
              <a:t>ваших</a:t>
            </a:r>
            <a:r>
              <a:rPr dirty="0"/>
              <a:t/>
            </a:r>
            <a:r>
              <a:rPr dirty="0" err="1"/>
              <a:t>аккаунтах</a:t>
            </a:r>
            <a:r>
              <a:rPr dirty="0"/>
              <a:t> в </a:t>
            </a:r>
            <a:r>
              <a:rPr dirty="0" err="1"/>
              <a:t>платежных</a:t>
            </a:r>
            <a:r>
              <a:rPr dirty="0"/>
              <a:t/>
            </a:r>
            <a:r>
              <a:rPr dirty="0" err="1"/>
              <a:t>системах</a:t>
            </a:r>
            <a:r>
              <a:rPr dirty="0"/>
              <a:t>, </a:t>
            </a:r>
            <a:r>
              <a:rPr b="1" dirty="0" err="1"/>
              <a:t>данные</a:t>
            </a:r>
            <a:r>
              <a:rPr b="1" dirty="0"/>
              <a:t/>
            </a:r>
            <a:r>
              <a:rPr b="1" dirty="0" err="1"/>
              <a:t>банковской</a:t>
            </a:r>
            <a:r>
              <a:rPr b="1" dirty="0"/>
              <a:t/>
            </a:r>
            <a:r>
              <a:rPr b="1" dirty="0" err="1"/>
              <a:t>карты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/>
            </a:r>
            <a:r>
              <a:rPr dirty="0" err="1"/>
              <a:t>вы</a:t>
            </a:r>
            <a:r>
              <a:rPr dirty="0"/>
              <a:t/>
            </a:r>
            <a:r>
              <a:rPr dirty="0" err="1"/>
              <a:t>вводите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своем</a:t>
            </a:r>
            <a:r>
              <a:rPr dirty="0"/>
              <a:t/>
            </a:r>
            <a:r>
              <a:rPr dirty="0" err="1"/>
              <a:t>компьютере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3419872" y="2261479"/>
            <a:ext cx="41170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1010940" y="1246998"/>
            <a:ext cx="6525984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«НИГЕРИЙСКИЕ» СЮЖЕТЫ</a:t>
            </a:r>
          </a:p>
        </p:txBody>
      </p:sp>
      <p:sp>
        <p:nvSpPr>
          <p:cNvPr id="336" name="Shape 336"/>
          <p:cNvSpPr/>
          <p:nvPr/>
        </p:nvSpPr>
        <p:spPr>
          <a:xfrm>
            <a:off x="1403648" y="4725144"/>
            <a:ext cx="6216274" cy="1200325"/>
          </a:xfrm>
          <a:prstGeom prst="rect">
            <a:avLst/>
          </a:prstGeom>
          <a:ln w="12700">
            <a:solidFill>
              <a:srgbClr val="3DA8A9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По</a:t>
            </a:r>
            <a:r>
              <a:rPr dirty="0"/>
              <a:t/>
            </a:r>
            <a:r>
              <a:rPr dirty="0" err="1"/>
              <a:t>результатам</a:t>
            </a:r>
            <a:r>
              <a:rPr dirty="0"/>
              <a:t/>
            </a:r>
            <a:r>
              <a:rPr dirty="0" err="1"/>
              <a:t>специальных</a:t>
            </a:r>
            <a:r>
              <a:rPr dirty="0"/>
              <a:t/>
            </a:r>
            <a:r>
              <a:rPr dirty="0" err="1"/>
              <a:t>исследований</a:t>
            </a:r>
            <a:r>
              <a:rPr dirty="0"/>
              <a:t>, </a:t>
            </a:r>
            <a:r>
              <a:rPr dirty="0" err="1"/>
              <a:t>примерно</a:t>
            </a:r>
            <a:r>
              <a:rPr dirty="0"/>
              <a:t/>
            </a:r>
            <a:r>
              <a:rPr dirty="0" err="1"/>
              <a:t>один</a:t>
            </a:r>
            <a:r>
              <a:rPr dirty="0"/>
              <a:t/>
            </a:r>
            <a:r>
              <a:rPr dirty="0" err="1"/>
              <a:t>процент</a:t>
            </a:r>
            <a:r>
              <a:rPr dirty="0"/>
              <a:t/>
            </a:r>
            <a:r>
              <a:rPr dirty="0" err="1"/>
              <a:t>пользователей</a:t>
            </a:r>
            <a:r>
              <a:rPr dirty="0"/>
              <a:t/>
            </a:r>
            <a:r>
              <a:rPr dirty="0" err="1"/>
              <a:t>интернета</a:t>
            </a:r>
            <a:r>
              <a:rPr dirty="0"/>
              <a:t>, </a:t>
            </a:r>
            <a:r>
              <a:rPr dirty="0" err="1"/>
              <a:t>то</a:t>
            </a:r>
            <a:r>
              <a:rPr dirty="0"/>
              <a:t/>
            </a:r>
            <a:r>
              <a:rPr dirty="0" err="1"/>
              <a:t>есть</a:t>
            </a:r>
            <a:r>
              <a:rPr dirty="0"/>
              <a:t/>
            </a:r>
            <a:r>
              <a:rPr b="1" dirty="0" err="1"/>
              <a:t>каждый</a:t>
            </a:r>
            <a:r>
              <a:rPr b="1" dirty="0"/>
              <a:t/>
            </a:r>
            <a:r>
              <a:rPr b="1" dirty="0" err="1"/>
              <a:t>сотый</a:t>
            </a:r>
            <a:r>
              <a:rPr dirty="0"/>
              <a:t>, </a:t>
            </a:r>
            <a:r>
              <a:rPr dirty="0" err="1"/>
              <a:t>получивших</a:t>
            </a:r>
            <a:r>
              <a:rPr dirty="0"/>
              <a:t/>
            </a:r>
            <a:r>
              <a:rPr dirty="0" err="1"/>
              <a:t>по</a:t>
            </a:r>
            <a:r>
              <a:rPr dirty="0"/>
              <a:t> e-mail «</a:t>
            </a:r>
            <a:r>
              <a:rPr dirty="0" err="1"/>
              <a:t>нигерийские</a:t>
            </a:r>
            <a:r>
              <a:rPr dirty="0"/>
              <a:t/>
            </a:r>
            <a:r>
              <a:rPr dirty="0" err="1"/>
              <a:t>письма</a:t>
            </a:r>
            <a:r>
              <a:rPr dirty="0"/>
              <a:t>», </a:t>
            </a:r>
            <a:r>
              <a:rPr dirty="0" err="1"/>
              <a:t>оказываются</a:t>
            </a:r>
            <a:r>
              <a:rPr dirty="0"/>
              <a:t/>
            </a:r>
            <a:r>
              <a:rPr dirty="0" err="1"/>
              <a:t>вовлеченными</a:t>
            </a:r>
            <a:r>
              <a:rPr dirty="0"/>
              <a:t> в </a:t>
            </a:r>
            <a:r>
              <a:rPr dirty="0" err="1"/>
              <a:t>эту</a:t>
            </a:r>
            <a:r>
              <a:rPr dirty="0"/>
              <a:t/>
            </a:r>
            <a:r>
              <a:rPr dirty="0" err="1"/>
              <a:t>аферу</a:t>
            </a:r>
            <a:r>
              <a:rPr dirty="0"/>
              <a:t>. В </a:t>
            </a:r>
            <a:r>
              <a:rPr dirty="0" err="1"/>
              <a:t>арсенале</a:t>
            </a:r>
            <a:r>
              <a:rPr dirty="0"/>
              <a:t/>
            </a:r>
            <a:r>
              <a:rPr dirty="0" err="1"/>
              <a:t>мошенников</a:t>
            </a:r>
            <a:r>
              <a:rPr dirty="0"/>
              <a:t/>
            </a:r>
            <a:r>
              <a:rPr dirty="0" err="1"/>
              <a:t>как</a:t>
            </a:r>
            <a:r>
              <a:rPr dirty="0"/>
              <a:t/>
            </a:r>
            <a:r>
              <a:rPr dirty="0" err="1"/>
              <a:t>правило</a:t>
            </a:r>
            <a:r>
              <a:rPr dirty="0"/>
              <a:t/>
            </a:r>
            <a:r>
              <a:rPr dirty="0" err="1"/>
              <a:t>всего</a:t>
            </a:r>
            <a:r>
              <a:rPr dirty="0"/>
              <a:t/>
            </a:r>
            <a:r>
              <a:rPr dirty="0" err="1"/>
              <a:t>несколько</a:t>
            </a:r>
            <a:r>
              <a:rPr dirty="0"/>
              <a:t/>
            </a:r>
            <a:r>
              <a:rPr dirty="0" err="1"/>
              <a:t>уловок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/>
            </a:r>
            <a:r>
              <a:rPr dirty="0" err="1"/>
              <a:t>могут</a:t>
            </a:r>
            <a:r>
              <a:rPr dirty="0"/>
              <a:t/>
            </a:r>
            <a:r>
              <a:rPr dirty="0" err="1"/>
              <a:t>сочетаться</a:t>
            </a:r>
            <a:r>
              <a:rPr dirty="0"/>
              <a:t> в </a:t>
            </a:r>
            <a:r>
              <a:rPr dirty="0" err="1"/>
              <a:t>одном</a:t>
            </a:r>
            <a:r>
              <a:rPr dirty="0"/>
              <a:t/>
            </a:r>
            <a:r>
              <a:rPr dirty="0" err="1"/>
              <a:t>письме</a:t>
            </a:r>
            <a:r>
              <a:rPr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420888"/>
            <a:ext cx="3744415" cy="1708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Когда вы получаете письма от  сильно нуждающихся «королевских особ», которые за </a:t>
            </a: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солидный процент </a:t>
            </a: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Helvetica"/>
              </a:rPr>
              <a:t>просят вас перевести крупную сумму для спасения страны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itchFamily="34" charset="0"/>
              <a:ea typeface="Tahoma" pitchFamily="34" charset="0"/>
              <a:cs typeface="Tahoma" pitchFamily="34" charset="0"/>
              <a:sym typeface="Helvetica"/>
            </a:endParaRPr>
          </a:p>
        </p:txBody>
      </p:sp>
      <p:pic>
        <p:nvPicPr>
          <p:cNvPr id="8" name="Рисунок 7" descr="1-1-1-1-1-1-1-1-1-1-1-1-1-768x4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348880"/>
            <a:ext cx="3384376" cy="18993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3419872" y="2261479"/>
            <a:ext cx="41170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1010940" y="1246998"/>
            <a:ext cx="6525984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/>
              <a:t>Продажа через сайт</a:t>
            </a:r>
            <a:endParaRPr dirty="0"/>
          </a:p>
        </p:txBody>
      </p:sp>
      <p:sp>
        <p:nvSpPr>
          <p:cNvPr id="1026" name="AutoShape 2" descr="Картинки по запросу шины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71703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3419872" y="2261479"/>
            <a:ext cx="411705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25984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/>
              <a:t>Спасение денег</a:t>
            </a:r>
            <a:endParaRPr dirty="0"/>
          </a:p>
        </p:txBody>
      </p:sp>
      <p:sp>
        <p:nvSpPr>
          <p:cNvPr id="1026" name="AutoShape 2" descr="Картинки по запросу шины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340768"/>
            <a:ext cx="5724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Более совершенная разновидность предыдущего способа – перевести жертву  стрессовое состояние. «С вашей карты сейчас происходит списание денег, нам нужно срочно проверить информацию. Назовите номер, срок действия и последние три цифры, напечатанные на обороте карты». Варианты могут быть разными, но смысл один: решать нужно быстро, вашим деньгам грозит опасность, срочно продиктуйте всю информацию. Доказано, что в состоянии стресса и тревожности человек склонен к необдуманным поступкам и не пытается анализировать ситуацию.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2987824" y="2348880"/>
            <a:ext cx="4969202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 smtClean="0">
                <a:sym typeface="Tahoma"/>
              </a:rPr>
              <a:t>Не открывать сайты платежных систем по ссылке (например, в письмах), </a:t>
            </a:r>
            <a:r>
              <a:rPr lang="ru-RU" sz="1200" b="1" dirty="0" smtClean="0">
                <a:sym typeface="Tahoma"/>
              </a:rPr>
              <a:t>проверять, какой URL стоит в адресной строке</a:t>
            </a:r>
            <a:r>
              <a:rPr lang="ru-RU" sz="1200" dirty="0" smtClean="0">
                <a:sym typeface="Tahoma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 smtClean="0"/>
              <a:t>Совершайте</a:t>
            </a:r>
            <a:r>
              <a:rPr dirty="0" smtClean="0"/>
              <a:t/>
            </a:r>
            <a:r>
              <a:rPr dirty="0" err="1"/>
              <a:t>покупки</a:t>
            </a:r>
            <a:r>
              <a:rPr dirty="0"/>
              <a:t> в </a:t>
            </a:r>
            <a:r>
              <a:rPr dirty="0" err="1"/>
              <a:t>интернете</a:t>
            </a:r>
            <a:r>
              <a:rPr dirty="0"/>
              <a:t> с </a:t>
            </a:r>
            <a:r>
              <a:rPr dirty="0" err="1"/>
              <a:t>помощью</a:t>
            </a:r>
            <a:r>
              <a:rPr dirty="0"/>
              <a:t/>
            </a:r>
            <a:r>
              <a:rPr b="1" dirty="0" err="1"/>
              <a:t>отдельной</a:t>
            </a:r>
            <a:r>
              <a:rPr b="1" dirty="0"/>
              <a:t/>
            </a:r>
            <a:r>
              <a:rPr b="1" dirty="0" err="1"/>
              <a:t>банковской</a:t>
            </a:r>
            <a:r>
              <a:rPr b="1" dirty="0"/>
              <a:t/>
            </a:r>
            <a:r>
              <a:rPr b="1" dirty="0" err="1"/>
              <a:t>карты</a:t>
            </a:r>
            <a:r>
              <a:rPr dirty="0"/>
              <a:t> и </a:t>
            </a:r>
            <a:r>
              <a:rPr dirty="0" err="1"/>
              <a:t>только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проверенных</a:t>
            </a:r>
            <a:r>
              <a:rPr dirty="0"/>
              <a:t/>
            </a:r>
            <a:r>
              <a:rPr dirty="0" err="1"/>
              <a:t>сайтах</a:t>
            </a: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Никогда</a:t>
            </a:r>
            <a:r>
              <a:rPr dirty="0"/>
              <a:t/>
            </a:r>
            <a:r>
              <a:rPr dirty="0" err="1"/>
              <a:t>никому</a:t>
            </a:r>
            <a:r>
              <a:rPr dirty="0"/>
              <a:t/>
            </a:r>
            <a:r>
              <a:rPr b="1" dirty="0" err="1"/>
              <a:t>не</a:t>
            </a:r>
            <a:r>
              <a:rPr b="1" dirty="0"/>
              <a:t/>
            </a:r>
            <a:r>
              <a:rPr b="1" dirty="0" err="1"/>
              <a:t>сообщайте</a:t>
            </a:r>
            <a:r>
              <a:rPr b="1" dirty="0"/>
              <a:t/>
            </a:r>
            <a:r>
              <a:rPr b="1" dirty="0" err="1"/>
              <a:t>ваши</a:t>
            </a:r>
            <a:r>
              <a:rPr b="1" dirty="0"/>
              <a:t/>
            </a:r>
            <a:r>
              <a:rPr b="1" dirty="0" err="1"/>
              <a:t>пароли</a:t>
            </a:r>
            <a:r>
              <a:rPr dirty="0"/>
              <a:t>. </a:t>
            </a:r>
            <a:r>
              <a:rPr dirty="0" err="1"/>
              <a:t>Вводить</a:t>
            </a:r>
            <a:r>
              <a:rPr dirty="0"/>
              <a:t/>
            </a:r>
            <a:r>
              <a:rPr dirty="0" err="1"/>
              <a:t>пароли</a:t>
            </a:r>
            <a:r>
              <a:rPr dirty="0"/>
              <a:t/>
            </a:r>
            <a:r>
              <a:rPr dirty="0" err="1"/>
              <a:t>можно</a:t>
            </a:r>
            <a:r>
              <a:rPr dirty="0"/>
              <a:t> и </a:t>
            </a:r>
            <a:r>
              <a:rPr dirty="0" err="1"/>
              <a:t>нужно</a:t>
            </a:r>
            <a:r>
              <a:rPr dirty="0"/>
              <a:t/>
            </a:r>
            <a:r>
              <a:rPr dirty="0" err="1"/>
              <a:t>только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самих</a:t>
            </a:r>
            <a:r>
              <a:rPr dirty="0"/>
              <a:t/>
            </a:r>
            <a:r>
              <a:rPr dirty="0" err="1"/>
              <a:t>сайтах</a:t>
            </a:r>
            <a:r>
              <a:rPr dirty="0"/>
              <a:t/>
            </a:r>
            <a:r>
              <a:rPr dirty="0" err="1"/>
              <a:t>платежных</a:t>
            </a:r>
            <a:r>
              <a:rPr dirty="0"/>
              <a:t/>
            </a:r>
            <a:r>
              <a:rPr dirty="0" err="1"/>
              <a:t>процессоров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/>
            </a:r>
            <a:r>
              <a:rPr dirty="0" err="1"/>
              <a:t>никак</a:t>
            </a:r>
            <a:r>
              <a:rPr dirty="0"/>
              <a:t/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других</a:t>
            </a:r>
            <a:r>
              <a:rPr dirty="0"/>
              <a:t/>
            </a:r>
            <a:r>
              <a:rPr dirty="0" err="1"/>
              <a:t>ресурсах</a:t>
            </a:r>
            <a:r>
              <a:rPr dirty="0"/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1" dirty="0" err="1"/>
              <a:t>Не</a:t>
            </a:r>
            <a:r>
              <a:rPr b="1" dirty="0"/>
              <a:t/>
            </a:r>
            <a:r>
              <a:rPr b="1" dirty="0" err="1"/>
              <a:t>храните</a:t>
            </a:r>
            <a:r>
              <a:rPr b="1" dirty="0"/>
              <a:t/>
            </a:r>
            <a:r>
              <a:rPr b="1" dirty="0" err="1"/>
              <a:t>файлы</a:t>
            </a:r>
            <a:r>
              <a:rPr b="1" dirty="0"/>
              <a:t> с </a:t>
            </a:r>
            <a:r>
              <a:rPr b="1" dirty="0" err="1"/>
              <a:t>секретной</a:t>
            </a:r>
            <a:r>
              <a:rPr b="1" dirty="0"/>
              <a:t/>
            </a:r>
            <a:r>
              <a:rPr b="1" dirty="0" err="1"/>
              <a:t>информацией</a:t>
            </a:r>
            <a:r>
              <a:rPr b="1" dirty="0"/>
              <a:t/>
            </a:r>
            <a:r>
              <a:rPr b="1" dirty="0" err="1"/>
              <a:t>на</a:t>
            </a:r>
            <a:r>
              <a:rPr b="1" dirty="0"/>
              <a:t/>
            </a:r>
            <a:r>
              <a:rPr b="1" dirty="0" err="1"/>
              <a:t>доступных</a:t>
            </a:r>
            <a:r>
              <a:rPr b="1" dirty="0"/>
              <a:t/>
            </a:r>
            <a:r>
              <a:rPr b="1" dirty="0" err="1"/>
              <a:t>или</a:t>
            </a:r>
            <a:r>
              <a:rPr b="1" dirty="0"/>
              <a:t/>
            </a:r>
            <a:r>
              <a:rPr b="1" dirty="0" err="1"/>
              <a:t>недостаточно</a:t>
            </a:r>
            <a:r>
              <a:rPr b="1" dirty="0"/>
              <a:t/>
            </a:r>
            <a:r>
              <a:rPr b="1" dirty="0" err="1"/>
              <a:t>надежных</a:t>
            </a:r>
            <a:r>
              <a:rPr b="1" dirty="0"/>
              <a:t/>
            </a:r>
            <a:r>
              <a:rPr b="1" dirty="0" err="1"/>
              <a:t>носителях</a:t>
            </a:r>
            <a:r>
              <a:rPr b="1" dirty="0"/>
              <a:t/>
            </a:r>
            <a:r>
              <a:rPr dirty="0" err="1"/>
              <a:t>информации</a:t>
            </a:r>
            <a:r>
              <a:rPr dirty="0"/>
              <a:t>. </a:t>
            </a:r>
            <a:r>
              <a:rPr dirty="0" err="1"/>
              <a:t>Всегда</a:t>
            </a:r>
            <a:r>
              <a:rPr dirty="0"/>
              <a:t/>
            </a:r>
            <a:r>
              <a:rPr dirty="0" err="1"/>
              <a:t>делайте</a:t>
            </a:r>
            <a:r>
              <a:rPr dirty="0"/>
              <a:t/>
            </a:r>
            <a:r>
              <a:rPr dirty="0" err="1"/>
              <a:t>несколько</a:t>
            </a:r>
            <a:r>
              <a:rPr dirty="0"/>
              <a:t/>
            </a:r>
            <a:r>
              <a:rPr dirty="0" err="1"/>
              <a:t>копий</a:t>
            </a:r>
            <a:r>
              <a:rPr dirty="0"/>
              <a:t/>
            </a:r>
            <a:r>
              <a:rPr dirty="0" err="1"/>
              <a:t>таких</a:t>
            </a:r>
            <a:r>
              <a:rPr dirty="0"/>
              <a:t/>
            </a:r>
            <a:r>
              <a:rPr dirty="0" err="1"/>
              <a:t>файлов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разных</a:t>
            </a:r>
            <a:r>
              <a:rPr dirty="0"/>
              <a:t/>
            </a:r>
            <a:r>
              <a:rPr dirty="0" err="1"/>
              <a:t>носителях</a:t>
            </a:r>
            <a:r>
              <a:rPr dirty="0"/>
              <a:t>.</a:t>
            </a:r>
          </a:p>
        </p:txBody>
      </p:sp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919791" y="1246998"/>
            <a:ext cx="4390393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СПОСОБЫ ЗАЩИТЫ</a:t>
            </a:r>
          </a:p>
        </p:txBody>
      </p:sp>
      <p:pic>
        <p:nvPicPr>
          <p:cNvPr id="346" name="image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64" y="2764090"/>
            <a:ext cx="2288914" cy="2618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2843808" y="1779691"/>
            <a:ext cx="5328592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Если</a:t>
            </a:r>
            <a:r>
              <a:rPr dirty="0"/>
              <a:t/>
            </a:r>
            <a:r>
              <a:rPr dirty="0" err="1"/>
              <a:t>вам</a:t>
            </a:r>
            <a:r>
              <a:rPr dirty="0"/>
              <a:t/>
            </a:r>
            <a:r>
              <a:rPr dirty="0" err="1"/>
              <a:t>предлагают</a:t>
            </a:r>
            <a:r>
              <a:rPr dirty="0"/>
              <a:t/>
            </a:r>
            <a:r>
              <a:rPr dirty="0" err="1"/>
              <a:t>удаленную</a:t>
            </a:r>
            <a:r>
              <a:rPr dirty="0"/>
              <a:t/>
            </a:r>
            <a:r>
              <a:rPr dirty="0" err="1"/>
              <a:t>работу</a:t>
            </a:r>
            <a:r>
              <a:rPr dirty="0"/>
              <a:t> и </a:t>
            </a: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этом</a:t>
            </a:r>
            <a:r>
              <a:rPr dirty="0"/>
              <a:t/>
            </a:r>
            <a:r>
              <a:rPr dirty="0" err="1"/>
              <a:t>просят</a:t>
            </a:r>
            <a:r>
              <a:rPr dirty="0"/>
              <a:t/>
            </a:r>
            <a:r>
              <a:rPr dirty="0" err="1"/>
              <a:t>оплатить</a:t>
            </a:r>
            <a:r>
              <a:rPr dirty="0"/>
              <a:t/>
            </a:r>
            <a:r>
              <a:rPr dirty="0" err="1"/>
              <a:t>регистрационный</a:t>
            </a:r>
            <a:r>
              <a:rPr dirty="0"/>
              <a:t/>
            </a:r>
            <a:r>
              <a:rPr dirty="0" err="1"/>
              <a:t>взнос</a:t>
            </a:r>
            <a:r>
              <a:rPr dirty="0"/>
              <a:t> в </a:t>
            </a:r>
            <a:r>
              <a:rPr dirty="0" err="1"/>
              <a:t>качестве</a:t>
            </a:r>
            <a:r>
              <a:rPr dirty="0"/>
              <a:t/>
            </a:r>
            <a:r>
              <a:rPr dirty="0" err="1"/>
              <a:t>гарантии</a:t>
            </a:r>
            <a:r>
              <a:rPr dirty="0"/>
              <a:t/>
            </a:r>
            <a:r>
              <a:rPr dirty="0" err="1"/>
              <a:t>за</a:t>
            </a:r>
            <a:r>
              <a:rPr dirty="0"/>
              <a:t/>
            </a:r>
            <a:r>
              <a:rPr dirty="0" err="1"/>
              <a:t>пересылку</a:t>
            </a:r>
            <a:r>
              <a:rPr dirty="0"/>
              <a:t/>
            </a:r>
            <a:r>
              <a:rPr dirty="0" err="1"/>
              <a:t>данных</a:t>
            </a:r>
            <a:r>
              <a:rPr dirty="0"/>
              <a:t> и т. п., </a:t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попадайтесь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эту</a:t>
            </a:r>
            <a:r>
              <a:rPr dirty="0"/>
              <a:t/>
            </a:r>
            <a:r>
              <a:rPr dirty="0" err="1"/>
              <a:t>ловушку</a:t>
            </a:r>
            <a:r>
              <a:rPr dirty="0"/>
              <a:t>. </a:t>
            </a:r>
            <a:r>
              <a:rPr b="1" dirty="0" err="1"/>
              <a:t>Настоящие</a:t>
            </a:r>
            <a:r>
              <a:rPr b="1" dirty="0"/>
              <a:t/>
            </a:r>
            <a:r>
              <a:rPr b="1" dirty="0" err="1"/>
              <a:t>работодатели</a:t>
            </a:r>
            <a:r>
              <a:rPr b="1" dirty="0"/>
              <a:t/>
            </a:r>
            <a:r>
              <a:rPr b="1" dirty="0" err="1"/>
              <a:t>никогда</a:t>
            </a:r>
            <a:r>
              <a:rPr b="1" dirty="0"/>
              <a:t/>
            </a:r>
            <a:r>
              <a:rPr b="1" dirty="0" err="1"/>
              <a:t>не</a:t>
            </a:r>
            <a:r>
              <a:rPr b="1" dirty="0"/>
              <a:t/>
            </a:r>
            <a:r>
              <a:rPr b="1" dirty="0" err="1"/>
              <a:t>просят</a:t>
            </a:r>
            <a:r>
              <a:rPr b="1" dirty="0"/>
              <a:t/>
            </a:r>
            <a:r>
              <a:rPr b="1" dirty="0" err="1"/>
              <a:t>денег</a:t>
            </a:r>
            <a:r>
              <a:rPr b="1" dirty="0"/>
              <a:t> с </a:t>
            </a:r>
            <a:r>
              <a:rPr b="1" dirty="0" err="1"/>
              <a:t>соискателей</a:t>
            </a:r>
            <a:r>
              <a:rPr dirty="0"/>
              <a:t>, </a:t>
            </a:r>
            <a:r>
              <a:rPr dirty="0" err="1"/>
              <a:t>они</a:t>
            </a:r>
            <a:r>
              <a:rPr dirty="0"/>
              <a:t/>
            </a:r>
            <a:r>
              <a:rPr dirty="0" err="1"/>
              <a:t>сами</a:t>
            </a:r>
            <a:r>
              <a:rPr dirty="0"/>
              <a:t/>
            </a:r>
            <a:r>
              <a:rPr dirty="0" err="1"/>
              <a:t>платят</a:t>
            </a:r>
            <a:r>
              <a:rPr dirty="0"/>
              <a:t/>
            </a:r>
            <a:r>
              <a:rPr dirty="0" err="1"/>
              <a:t>за</a:t>
            </a:r>
            <a:r>
              <a:rPr dirty="0"/>
              <a:t/>
            </a:r>
            <a:r>
              <a:rPr dirty="0" err="1"/>
              <a:t>работу</a:t>
            </a:r>
            <a:r>
              <a:rPr dirty="0"/>
              <a:t>!</a:t>
            </a:r>
          </a:p>
          <a:p>
            <a:pPr marL="285750" lvl="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Предложения</a:t>
            </a:r>
            <a:r>
              <a:rPr dirty="0"/>
              <a:t> в </a:t>
            </a:r>
            <a:r>
              <a:rPr dirty="0" err="1"/>
              <a:t>духе</a:t>
            </a:r>
            <a:r>
              <a:rPr dirty="0"/>
              <a:t> «</a:t>
            </a:r>
            <a:r>
              <a:rPr dirty="0" err="1"/>
              <a:t>вышлите</a:t>
            </a:r>
            <a:r>
              <a:rPr dirty="0"/>
              <a:t/>
            </a:r>
            <a:r>
              <a:rPr dirty="0" err="1"/>
              <a:t>туда-то</a:t>
            </a:r>
            <a:r>
              <a:rPr dirty="0"/>
              <a:t/>
            </a:r>
            <a:r>
              <a:rPr dirty="0" err="1"/>
              <a:t>небольшую</a:t>
            </a:r>
            <a:r>
              <a:rPr dirty="0"/>
              <a:t/>
            </a:r>
            <a:r>
              <a:rPr dirty="0" err="1"/>
              <a:t>сумму</a:t>
            </a:r>
            <a:r>
              <a:rPr dirty="0"/>
              <a:t> и </a:t>
            </a:r>
            <a:r>
              <a:rPr dirty="0" err="1"/>
              <a:t>вскоре</a:t>
            </a:r>
            <a:r>
              <a:rPr dirty="0"/>
              <a:t/>
            </a:r>
            <a:r>
              <a:rPr dirty="0" err="1"/>
              <a:t>вы</a:t>
            </a:r>
            <a:r>
              <a:rPr dirty="0"/>
              <a:t/>
            </a:r>
            <a:r>
              <a:rPr dirty="0" err="1"/>
              <a:t>будете</a:t>
            </a:r>
            <a:r>
              <a:rPr dirty="0"/>
              <a:t/>
            </a:r>
            <a:r>
              <a:rPr dirty="0" err="1"/>
              <a:t>завалены</a:t>
            </a:r>
            <a:r>
              <a:rPr dirty="0"/>
              <a:t/>
            </a:r>
            <a:r>
              <a:rPr dirty="0" err="1"/>
              <a:t>деньгами</a:t>
            </a:r>
            <a:r>
              <a:rPr dirty="0"/>
              <a:t>» — </a:t>
            </a:r>
            <a:r>
              <a:rPr dirty="0" err="1"/>
              <a:t>это</a:t>
            </a:r>
            <a:r>
              <a:rPr dirty="0"/>
              <a:t/>
            </a:r>
            <a:r>
              <a:rPr dirty="0" err="1"/>
              <a:t>предложения</a:t>
            </a:r>
            <a:r>
              <a:rPr dirty="0"/>
              <a:t/>
            </a:r>
            <a:r>
              <a:rPr dirty="0" err="1"/>
              <a:t>от</a:t>
            </a:r>
            <a:r>
              <a:rPr dirty="0"/>
              <a:t/>
            </a:r>
            <a:r>
              <a:rPr dirty="0" err="1"/>
              <a:t>участников</a:t>
            </a:r>
            <a:r>
              <a:rPr dirty="0"/>
              <a:t/>
            </a:r>
            <a:r>
              <a:rPr dirty="0" err="1"/>
              <a:t>финансовых</a:t>
            </a:r>
            <a:r>
              <a:rPr dirty="0"/>
              <a:t/>
            </a:r>
            <a:r>
              <a:rPr dirty="0" err="1"/>
              <a:t>пирамид</a:t>
            </a:r>
            <a:r>
              <a:rPr dirty="0"/>
              <a:t>. </a:t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верьте</a:t>
            </a:r>
            <a:r>
              <a:rPr dirty="0"/>
              <a:t/>
            </a:r>
            <a:r>
              <a:rPr dirty="0" err="1"/>
              <a:t>таким</a:t>
            </a:r>
            <a:r>
              <a:rPr dirty="0"/>
              <a:t/>
            </a:r>
            <a:r>
              <a:rPr dirty="0" err="1"/>
              <a:t>предложениям</a:t>
            </a:r>
            <a:r>
              <a:rPr dirty="0"/>
              <a:t>, </a:t>
            </a:r>
            <a:r>
              <a:rPr b="1" dirty="0"/>
              <a:t>в </a:t>
            </a:r>
            <a:r>
              <a:rPr b="1" dirty="0" err="1"/>
              <a:t>пирамидах</a:t>
            </a:r>
            <a:r>
              <a:rPr b="1" dirty="0"/>
              <a:t/>
            </a:r>
            <a:r>
              <a:rPr b="1" dirty="0" err="1"/>
              <a:t>выигрывают</a:t>
            </a:r>
            <a:r>
              <a:rPr b="1" dirty="0"/>
              <a:t/>
            </a:r>
            <a:r>
              <a:rPr b="1" dirty="0" err="1"/>
              <a:t>только</a:t>
            </a:r>
            <a:r>
              <a:rPr b="1" dirty="0"/>
              <a:t/>
            </a:r>
            <a:r>
              <a:rPr b="1" dirty="0" err="1"/>
              <a:t>их</a:t>
            </a:r>
            <a:r>
              <a:rPr b="1" dirty="0"/>
              <a:t/>
            </a:r>
            <a:r>
              <a:rPr b="1" dirty="0" err="1"/>
              <a:t>создатели</a:t>
            </a:r>
            <a:r>
              <a:rPr dirty="0" smtClean="0"/>
              <a:t>.</a:t>
            </a:r>
            <a:r>
              <a:rPr lang="ru-RU" sz="1200" dirty="0" smtClean="0">
                <a:sym typeface="Tahoma"/>
              </a:rPr>
              <a:t/>
            </a:r>
          </a:p>
          <a:p>
            <a:pPr marL="285750" lvl="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 smtClean="0">
                <a:sym typeface="Tahoma"/>
              </a:rPr>
              <a:t>Письма о проблемах с вашим счетом в какой-либо платежной системе, требующие перехода на сайт и каких-либо действий от вас, удаляйте.</a:t>
            </a:r>
          </a:p>
          <a:p>
            <a:pPr marL="285750" lvl="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smtClean="0"/>
              <a:t>В </a:t>
            </a:r>
            <a:r>
              <a:rPr dirty="0"/>
              <a:t>99 % </a:t>
            </a:r>
            <a:r>
              <a:rPr dirty="0" err="1"/>
              <a:t>случаев</a:t>
            </a:r>
            <a:r>
              <a:rPr dirty="0"/>
              <a:t/>
            </a:r>
            <a:r>
              <a:rPr dirty="0" err="1"/>
              <a:t>платежи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/>
            </a:r>
            <a:r>
              <a:rPr dirty="0" err="1"/>
              <a:t>вы</a:t>
            </a:r>
            <a:r>
              <a:rPr dirty="0"/>
              <a:t/>
            </a:r>
            <a:r>
              <a:rPr dirty="0" err="1"/>
              <a:t>делаете</a:t>
            </a:r>
            <a:r>
              <a:rPr dirty="0"/>
              <a:t/>
            </a:r>
            <a:r>
              <a:rPr dirty="0" err="1"/>
              <a:t>онлайн</a:t>
            </a:r>
            <a:r>
              <a:rPr dirty="0"/>
              <a:t>, </a:t>
            </a:r>
            <a:r>
              <a:rPr dirty="0" err="1"/>
              <a:t>отменить</a:t>
            </a:r>
            <a:r>
              <a:rPr dirty="0"/>
              <a:t/>
            </a:r>
            <a:r>
              <a:rPr dirty="0" err="1"/>
              <a:t>нельзя</a:t>
            </a:r>
            <a:r>
              <a:rPr dirty="0"/>
              <a:t>. </a:t>
            </a:r>
            <a:r>
              <a:rPr dirty="0" err="1"/>
              <a:t>Поэтому</a:t>
            </a:r>
            <a:r>
              <a:rPr dirty="0"/>
              <a:t/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торопитесь</a:t>
            </a:r>
            <a:r>
              <a:rPr dirty="0"/>
              <a:t>, </a:t>
            </a:r>
            <a:r>
              <a:rPr dirty="0" err="1"/>
              <a:t>подумайте</a:t>
            </a:r>
            <a:r>
              <a:rPr dirty="0"/>
              <a:t>, </a:t>
            </a:r>
            <a:r>
              <a:rPr dirty="0" err="1"/>
              <a:t>прежде</a:t>
            </a:r>
            <a:r>
              <a:rPr dirty="0"/>
              <a:t/>
            </a:r>
            <a:r>
              <a:rPr dirty="0" err="1"/>
              <a:t>чем</a:t>
            </a:r>
            <a:r>
              <a:rPr dirty="0"/>
              <a:t/>
            </a:r>
            <a:r>
              <a:rPr dirty="0" err="1"/>
              <a:t>заплатить</a:t>
            </a:r>
            <a:r>
              <a:rPr dirty="0"/>
              <a:t/>
            </a:r>
            <a:r>
              <a:rPr dirty="0" err="1"/>
              <a:t>за</a:t>
            </a:r>
            <a:r>
              <a:rPr dirty="0"/>
              <a:t/>
            </a:r>
            <a:r>
              <a:rPr dirty="0" err="1"/>
              <a:t>товар</a:t>
            </a:r>
            <a:r>
              <a:rPr dirty="0"/>
              <a:t/>
            </a:r>
            <a:r>
              <a:rPr dirty="0" err="1"/>
              <a:t>или</a:t>
            </a:r>
            <a:r>
              <a:rPr dirty="0"/>
              <a:t/>
            </a:r>
            <a:r>
              <a:rPr dirty="0" err="1"/>
              <a:t>услугу</a:t>
            </a:r>
            <a:r>
              <a:rPr dirty="0"/>
              <a:t>.</a:t>
            </a:r>
          </a:p>
        </p:txBody>
      </p:sp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971600" y="980728"/>
            <a:ext cx="4390393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СПОСОБЫ ЗАЩИТЫ</a:t>
            </a:r>
          </a:p>
        </p:txBody>
      </p:sp>
      <p:pic>
        <p:nvPicPr>
          <p:cNvPr id="356" name="image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64" y="2764090"/>
            <a:ext cx="2288914" cy="2618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7782560" cy="849696"/>
          </a:xfrm>
          <a:prstGeom prst="rect">
            <a:avLst/>
          </a:prstGeom>
        </p:spPr>
        <p:txBody>
          <a:bodyPr anchor="t"/>
          <a:lstStyle>
            <a:lvl1pPr defTabSz="850391">
              <a:defRPr sz="40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Мобильные</a:t>
            </a:r>
            <a:r>
              <a:rPr dirty="0"/>
              <a:t/>
            </a:r>
            <a:r>
              <a:rPr dirty="0" err="1"/>
              <a:t>мошенничества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474500" y="4839396"/>
            <a:ext cx="7598862" cy="33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1010940" y="1246998"/>
            <a:ext cx="6525984" cy="667661"/>
          </a:xfrm>
          <a:prstGeom prst="rect">
            <a:avLst/>
          </a:prstGeom>
        </p:spPr>
        <p:txBody>
          <a:bodyPr/>
          <a:lstStyle>
            <a:lvl1pPr defTabSz="731519">
              <a:defRPr sz="25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ВИДЫ МОБИЛЬНЫХ МОШЕННИЧЕСТВ</a:t>
            </a:r>
          </a:p>
        </p:txBody>
      </p:sp>
      <p:pic>
        <p:nvPicPr>
          <p:cNvPr id="372" name="image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492896"/>
            <a:ext cx="7102121" cy="197055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611560" y="5085184"/>
            <a:ext cx="7598862" cy="694738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По</a:t>
            </a:r>
            <a:r>
              <a:rPr sz="1400" dirty="0"/>
              <a:t/>
            </a:r>
            <a:r>
              <a:rPr sz="1400" dirty="0" err="1"/>
              <a:t>данным</a:t>
            </a:r>
            <a:r>
              <a:rPr sz="1400" dirty="0"/>
              <a:t/>
            </a:r>
            <a:r>
              <a:rPr sz="1400" dirty="0" err="1"/>
              <a:t>международной</a:t>
            </a:r>
            <a:r>
              <a:rPr sz="1400" dirty="0"/>
              <a:t/>
            </a:r>
            <a:r>
              <a:rPr sz="1400" dirty="0" err="1"/>
              <a:t>статистики</a:t>
            </a:r>
            <a:r>
              <a:rPr sz="1400" dirty="0"/>
              <a:t>, </a:t>
            </a:r>
            <a:r>
              <a:rPr sz="1400" dirty="0" err="1"/>
              <a:t>совокупные</a:t>
            </a:r>
            <a:r>
              <a:rPr sz="1400" dirty="0"/>
              <a:t/>
            </a:r>
            <a:r>
              <a:rPr sz="1400" dirty="0" err="1"/>
              <a:t>потери</a:t>
            </a:r>
            <a:r>
              <a:rPr sz="1400" dirty="0"/>
              <a:t/>
            </a:r>
            <a:r>
              <a:rPr sz="1400" dirty="0" err="1"/>
              <a:t>операторов</a:t>
            </a:r>
            <a:r>
              <a:rPr sz="1400" dirty="0"/>
              <a:t/>
            </a:r>
            <a:r>
              <a:rPr sz="1400" dirty="0" err="1"/>
              <a:t>связи</a:t>
            </a:r>
            <a:r>
              <a:rPr sz="1400" dirty="0"/>
              <a:t> и </a:t>
            </a:r>
            <a:r>
              <a:rPr sz="1400" dirty="0" err="1"/>
              <a:t>абонентов</a:t>
            </a:r>
            <a:r>
              <a:rPr sz="1400" dirty="0"/>
              <a:t/>
            </a:r>
            <a:r>
              <a:rPr sz="1400" dirty="0" err="1"/>
              <a:t>от</a:t>
            </a:r>
            <a:r>
              <a:rPr sz="1400" dirty="0"/>
              <a:t/>
            </a:r>
            <a:r>
              <a:rPr sz="1400" dirty="0" err="1"/>
              <a:t>мобильного</a:t>
            </a:r>
            <a:r>
              <a:rPr sz="1400" dirty="0"/>
              <a:t/>
            </a:r>
            <a:r>
              <a:rPr sz="1400" dirty="0" err="1"/>
              <a:t>мошенничества</a:t>
            </a:r>
            <a:r>
              <a:rPr sz="1400" dirty="0"/>
              <a:t/>
            </a:r>
            <a:r>
              <a:rPr sz="1400" dirty="0" err="1"/>
              <a:t>ежегодно</a:t>
            </a:r>
            <a:r>
              <a:rPr sz="1400" dirty="0"/>
              <a:t/>
            </a:r>
            <a:r>
              <a:rPr sz="1400" dirty="0" err="1"/>
              <a:t>составляют</a:t>
            </a:r>
            <a:r>
              <a:rPr sz="1400" dirty="0"/>
              <a:t/>
            </a:r>
            <a:r>
              <a:rPr sz="1400" b="1" dirty="0" err="1"/>
              <a:t>примерно</a:t>
            </a:r>
            <a:r>
              <a:rPr sz="1400" b="1" dirty="0"/>
              <a:t> 25 </a:t>
            </a:r>
            <a:r>
              <a:rPr sz="1400" b="1" dirty="0" err="1"/>
              <a:t>млрд</a:t>
            </a:r>
            <a:r>
              <a:rPr sz="1400" b="1" dirty="0"/>
              <a:t/>
            </a:r>
            <a:r>
              <a:rPr sz="1400" b="1" dirty="0" err="1"/>
              <a:t>долларов</a:t>
            </a:r>
            <a:r>
              <a:rPr sz="1400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2684966" y="2166260"/>
            <a:ext cx="5364355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Мошенник</a:t>
            </a:r>
            <a:r>
              <a:rPr dirty="0"/>
              <a:t/>
            </a:r>
            <a:r>
              <a:rPr dirty="0" err="1"/>
              <a:t>привлекает</a:t>
            </a:r>
            <a:r>
              <a:rPr dirty="0"/>
              <a:t> «</a:t>
            </a:r>
            <a:r>
              <a:rPr dirty="0" err="1"/>
              <a:t>жертву</a:t>
            </a:r>
            <a:r>
              <a:rPr dirty="0"/>
              <a:t>» </a:t>
            </a:r>
            <a:r>
              <a:rPr dirty="0" err="1"/>
              <a:t>дорогим</a:t>
            </a:r>
            <a:r>
              <a:rPr dirty="0"/>
              <a:t/>
            </a:r>
            <a:r>
              <a:rPr dirty="0" err="1"/>
              <a:t>подарком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/>
            </a:r>
            <a:r>
              <a:rPr dirty="0" err="1"/>
              <a:t>выиграл</a:t>
            </a:r>
            <a:r>
              <a:rPr dirty="0"/>
              <a:t/>
            </a:r>
            <a:r>
              <a:rPr dirty="0" err="1"/>
              <a:t>абонент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/>
            </a: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этом</a:t>
            </a:r>
            <a:r>
              <a:rPr dirty="0"/>
              <a:t/>
            </a:r>
            <a:r>
              <a:rPr dirty="0" err="1"/>
              <a:t>просит</a:t>
            </a:r>
            <a:r>
              <a:rPr dirty="0"/>
              <a:t/>
            </a:r>
            <a:r>
              <a:rPr dirty="0" err="1"/>
              <a:t>прислать</a:t>
            </a:r>
            <a:r>
              <a:rPr dirty="0"/>
              <a:t/>
            </a:r>
            <a:r>
              <a:rPr dirty="0" err="1"/>
              <a:t>подтверждающую</a:t>
            </a:r>
            <a:r>
              <a:rPr dirty="0"/>
              <a:t> СМС, </a:t>
            </a:r>
            <a:r>
              <a:rPr dirty="0" err="1"/>
              <a:t>внести</a:t>
            </a:r>
            <a:r>
              <a:rPr dirty="0"/>
              <a:t> «</a:t>
            </a:r>
            <a:r>
              <a:rPr dirty="0" err="1"/>
              <a:t>регистрационный</a:t>
            </a:r>
            <a:r>
              <a:rPr dirty="0"/>
              <a:t/>
            </a:r>
            <a:r>
              <a:rPr dirty="0" err="1"/>
              <a:t>взнос</a:t>
            </a:r>
            <a:r>
              <a:rPr dirty="0"/>
              <a:t>» </a:t>
            </a:r>
            <a:r>
              <a:rPr dirty="0" err="1"/>
              <a:t>через</a:t>
            </a:r>
            <a:r>
              <a:rPr dirty="0"/>
              <a:t/>
            </a:r>
            <a:r>
              <a:rPr dirty="0" err="1"/>
              <a:t>интернет-кошелек</a:t>
            </a:r>
            <a:r>
              <a:rPr dirty="0"/>
              <a:t>, </a:t>
            </a:r>
            <a:r>
              <a:rPr dirty="0" err="1"/>
              <a:t>купить</a:t>
            </a:r>
            <a:r>
              <a:rPr dirty="0"/>
              <a:t/>
            </a:r>
            <a:r>
              <a:rPr dirty="0" err="1"/>
              <a:t>карточку</a:t>
            </a:r>
            <a:r>
              <a:rPr dirty="0"/>
              <a:t/>
            </a:r>
            <a:r>
              <a:rPr dirty="0" err="1"/>
              <a:t>предоплаты</a:t>
            </a:r>
            <a:r>
              <a:rPr dirty="0"/>
              <a:t> и </a:t>
            </a:r>
            <a:r>
              <a:rPr dirty="0" err="1"/>
              <a:t>перезвонить</a:t>
            </a:r>
            <a:r>
              <a:rPr dirty="0"/>
              <a:t>, </a:t>
            </a:r>
            <a:r>
              <a:rPr dirty="0" err="1"/>
              <a:t>назвав</a:t>
            </a:r>
            <a:r>
              <a:rPr dirty="0"/>
              <a:t/>
            </a:r>
            <a:r>
              <a:rPr dirty="0" err="1"/>
              <a:t>код</a:t>
            </a:r>
            <a:r>
              <a:rPr dirty="0"/>
              <a:t>. </a:t>
            </a:r>
          </a:p>
          <a:p>
            <a:pPr algn="just"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Получив</a:t>
            </a:r>
            <a:r>
              <a:rPr dirty="0"/>
              <a:t> «</a:t>
            </a:r>
            <a:r>
              <a:rPr dirty="0" err="1"/>
              <a:t>взнос</a:t>
            </a:r>
            <a:r>
              <a:rPr dirty="0"/>
              <a:t>», </a:t>
            </a:r>
            <a:r>
              <a:rPr dirty="0" err="1"/>
              <a:t>мошенник</a:t>
            </a:r>
            <a:r>
              <a:rPr dirty="0"/>
              <a:t/>
            </a:r>
            <a:r>
              <a:rPr dirty="0" err="1"/>
              <a:t>исчезает</a:t>
            </a:r>
            <a:r>
              <a:rPr dirty="0"/>
              <a:t>, а </a:t>
            </a:r>
            <a:r>
              <a:rPr dirty="0" err="1"/>
              <a:t>обещанный</a:t>
            </a:r>
            <a:r>
              <a:rPr dirty="0"/>
              <a:t/>
            </a:r>
            <a:r>
              <a:rPr dirty="0" err="1"/>
              <a:t>приз</a:t>
            </a:r>
            <a:r>
              <a:rPr dirty="0"/>
              <a:t/>
            </a:r>
            <a:r>
              <a:rPr dirty="0" err="1"/>
              <a:t>тоже</a:t>
            </a:r>
            <a:r>
              <a:rPr dirty="0"/>
              <a:t/>
            </a:r>
            <a:r>
              <a:rPr dirty="0" err="1"/>
              <a:t>растворяется</a:t>
            </a:r>
            <a:r>
              <a:rPr dirty="0"/>
              <a:t>.</a:t>
            </a:r>
          </a:p>
        </p:txBody>
      </p:sp>
      <p:pic>
        <p:nvPicPr>
          <p:cNvPr id="382" name="image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70" y="2470436"/>
            <a:ext cx="1469217" cy="1261092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>
            <a:off x="1010940" y="4120865"/>
            <a:ext cx="6525984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859536">
              <a:lnSpc>
                <a:spcPct val="90000"/>
              </a:lnSpc>
              <a:defRPr sz="30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«МАМА, Я ПОПАЛ В АВАРИЮ…»</a:t>
            </a:r>
          </a:p>
        </p:txBody>
      </p:sp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1010940" y="1246998"/>
            <a:ext cx="6525984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«ВЫ ВЫИГРАЛИ ПРИЗ…»</a:t>
            </a:r>
          </a:p>
        </p:txBody>
      </p:sp>
      <p:sp>
        <p:nvSpPr>
          <p:cNvPr id="385" name="Shape 385"/>
          <p:cNvSpPr/>
          <p:nvPr/>
        </p:nvSpPr>
        <p:spPr>
          <a:xfrm>
            <a:off x="2684966" y="4933355"/>
            <a:ext cx="5364355" cy="1162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dirty="0" smtClean="0"/>
              <a:t>Мошенник отправляет СМС или звонит с неприятной новостью, «жертва» в панике забывает проверить достоверность полученной информации и переводит средства на счета злоумышленников.</a:t>
            </a:r>
          </a:p>
          <a:p>
            <a:endParaRPr dirty="0"/>
          </a:p>
        </p:txBody>
      </p:sp>
      <p:pic>
        <p:nvPicPr>
          <p:cNvPr id="386" name="image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4908879"/>
            <a:ext cx="1489359" cy="111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036"/>
            <a:ext cx="4202388" cy="6746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796" y="194036"/>
            <a:ext cx="4127332" cy="68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60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036" y="964922"/>
            <a:ext cx="8229109" cy="677622"/>
          </a:xfrm>
        </p:spPr>
        <p:txBody>
          <a:bodyPr>
            <a:normAutofit fontScale="90000"/>
          </a:bodyPr>
          <a:lstStyle/>
          <a:p>
            <a:r>
              <a:rPr lang="ru-RU" sz="154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КЛАССИФИКАЦИЯ  СОВРЕМЕННЫХ ДЕНЕГ</a:t>
            </a:r>
            <a:r>
              <a:rPr lang="ru-RU" sz="1540" spc="-1" dirty="0"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1540" spc="-1" dirty="0"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933784"/>
              </p:ext>
            </p:extLst>
          </p:nvPr>
        </p:nvGraphicFramePr>
        <p:xfrm>
          <a:off x="444668" y="1580940"/>
          <a:ext cx="8008257" cy="4009265"/>
        </p:xfrm>
        <a:graphic>
          <a:graphicData uri="http://schemas.openxmlformats.org/drawingml/2006/table">
            <a:tbl>
              <a:tblPr/>
              <a:tblGrid>
                <a:gridCol w="1669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9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47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Виды денег</a:t>
                      </a:r>
                      <a:endParaRPr lang="ru-RU" sz="1700" b="1" i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84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4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Виды денег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Наличие материального носителя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Гарант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4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Существуют в форме записи на счету какой системы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4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Наличные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Центральный банк страны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Отсутствуют любые записи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Безналичные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Коммерческий банк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Банковская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Электронные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Электронная денежная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Электронная денежная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Квазиденьги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Компания–эмитент данных </a:t>
                      </a:r>
                      <a:r>
                        <a:rPr lang="ru-RU" sz="12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квазиденег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Компания–эмитент данных </a:t>
                      </a:r>
                      <a:r>
                        <a:rPr lang="ru-RU" sz="1200" dirty="0" err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квазиденег</a:t>
                      </a:r>
                      <a:endParaRPr lang="ru-RU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24D21AA1-771C-40B7-A2C1-755D97740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37795" y="5957758"/>
            <a:ext cx="521505" cy="5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22915"/>
      </p:ext>
    </p:extLst>
  </p:cSld>
  <p:clrMapOvr>
    <a:masterClrMapping/>
  </p:clrMapOvr>
  <p:transition spd="med" advTm="789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5" y="980249"/>
            <a:ext cx="9120315" cy="56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2684966" y="2166260"/>
            <a:ext cx="5364355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мобильный</a:t>
            </a:r>
            <a:r>
              <a:rPr dirty="0"/>
              <a:t/>
            </a:r>
            <a:r>
              <a:rPr dirty="0" err="1"/>
              <a:t>телефон</a:t>
            </a:r>
            <a:r>
              <a:rPr dirty="0"/>
              <a:t/>
            </a:r>
            <a:r>
              <a:rPr dirty="0" err="1"/>
              <a:t>приходит</a:t>
            </a:r>
            <a:r>
              <a:rPr dirty="0"/>
              <a:t> СМС «</a:t>
            </a:r>
            <a:r>
              <a:rPr dirty="0" err="1"/>
              <a:t>Ваша</a:t>
            </a:r>
            <a:r>
              <a:rPr dirty="0"/>
              <a:t/>
            </a:r>
            <a:r>
              <a:rPr dirty="0" err="1"/>
              <a:t>банковская</a:t>
            </a:r>
            <a:r>
              <a:rPr dirty="0"/>
              <a:t/>
            </a:r>
            <a:r>
              <a:rPr dirty="0" err="1"/>
              <a:t>карта</a:t>
            </a:r>
            <a:r>
              <a:rPr dirty="0"/>
              <a:t/>
            </a:r>
            <a:r>
              <a:rPr dirty="0" err="1"/>
              <a:t>заблокирована</a:t>
            </a:r>
            <a:r>
              <a:rPr dirty="0"/>
              <a:t>. </a:t>
            </a:r>
            <a:r>
              <a:rPr dirty="0" err="1"/>
              <a:t>По</a:t>
            </a:r>
            <a:r>
              <a:rPr dirty="0"/>
              <a:t/>
            </a:r>
            <a:r>
              <a:rPr dirty="0" err="1"/>
              <a:t>вопросам</a:t>
            </a:r>
            <a:r>
              <a:rPr dirty="0"/>
              <a:t/>
            </a:r>
            <a:r>
              <a:rPr dirty="0" err="1"/>
              <a:t>разблокировки</a:t>
            </a:r>
            <a:r>
              <a:rPr dirty="0"/>
              <a:t/>
            </a:r>
            <a:r>
              <a:rPr dirty="0" err="1"/>
              <a:t>обращайтесь</a:t>
            </a:r>
            <a:r>
              <a:rPr dirty="0"/>
              <a:t/>
            </a:r>
            <a:r>
              <a:rPr dirty="0" err="1"/>
              <a:t>по</a:t>
            </a:r>
            <a:r>
              <a:rPr dirty="0"/>
              <a:t/>
            </a:r>
            <a:r>
              <a:rPr dirty="0" err="1"/>
              <a:t>телефону</a:t>
            </a:r>
            <a:r>
              <a:rPr dirty="0"/>
              <a:t>…». </a:t>
            </a:r>
            <a:r>
              <a:rPr dirty="0" smtClean="0"/>
              <a:t>«</a:t>
            </a:r>
            <a:r>
              <a:rPr dirty="0" err="1" smtClean="0"/>
              <a:t>Жертва</a:t>
            </a:r>
            <a:r>
              <a:rPr dirty="0" smtClean="0"/>
              <a:t>» </a:t>
            </a:r>
            <a:r>
              <a:rPr dirty="0" err="1" smtClean="0"/>
              <a:t>перезванивает</a:t>
            </a:r>
            <a:r>
              <a:rPr dirty="0" smtClean="0"/>
              <a:t/>
            </a:r>
            <a:r>
              <a:rPr dirty="0" err="1"/>
              <a:t>по</a:t>
            </a:r>
            <a:r>
              <a:rPr dirty="0"/>
              <a:t/>
            </a:r>
            <a:r>
              <a:rPr dirty="0" err="1"/>
              <a:t>указанному</a:t>
            </a:r>
            <a:r>
              <a:rPr dirty="0"/>
              <a:t/>
            </a:r>
            <a:r>
              <a:rPr dirty="0" err="1" smtClean="0"/>
              <a:t>номеру</a:t>
            </a:r>
            <a:r>
              <a:rPr dirty="0" smtClean="0"/>
              <a:t> и «</a:t>
            </a:r>
            <a:r>
              <a:rPr dirty="0" err="1" smtClean="0"/>
              <a:t>сотрудник</a:t>
            </a:r>
            <a:r>
              <a:rPr dirty="0" smtClean="0"/>
              <a:t/>
            </a:r>
            <a:r>
              <a:rPr dirty="0" err="1"/>
              <a:t>банка</a:t>
            </a:r>
            <a:r>
              <a:rPr dirty="0"/>
              <a:t>», </a:t>
            </a:r>
            <a:r>
              <a:rPr dirty="0" err="1"/>
              <a:t>которым</a:t>
            </a:r>
            <a:r>
              <a:rPr dirty="0"/>
              <a:t/>
            </a:r>
            <a:r>
              <a:rPr dirty="0" err="1"/>
              <a:t>является</a:t>
            </a:r>
            <a:r>
              <a:rPr dirty="0"/>
              <a:t/>
            </a:r>
            <a:r>
              <a:rPr dirty="0" err="1"/>
              <a:t>мошенник</a:t>
            </a:r>
            <a:r>
              <a:rPr dirty="0"/>
              <a:t>, </a:t>
            </a:r>
            <a:r>
              <a:rPr dirty="0" err="1"/>
              <a:t>предлагает</a:t>
            </a:r>
            <a:r>
              <a:rPr dirty="0"/>
              <a:t/>
            </a:r>
            <a:r>
              <a:rPr dirty="0" err="1"/>
              <a:t>пройти</a:t>
            </a:r>
            <a:r>
              <a:rPr dirty="0"/>
              <a:t> к </a:t>
            </a:r>
            <a:r>
              <a:rPr dirty="0" err="1"/>
              <a:t>банкомату</a:t>
            </a:r>
            <a:r>
              <a:rPr dirty="0"/>
              <a:t> и </a:t>
            </a:r>
            <a:r>
              <a:rPr dirty="0" err="1"/>
              <a:t>совершить</a:t>
            </a:r>
            <a:r>
              <a:rPr dirty="0"/>
              <a:t/>
            </a:r>
            <a:r>
              <a:rPr dirty="0" err="1"/>
              <a:t>несколько</a:t>
            </a:r>
            <a:r>
              <a:rPr dirty="0"/>
              <a:t/>
            </a:r>
            <a:r>
              <a:rPr dirty="0" err="1"/>
              <a:t>операций</a:t>
            </a:r>
            <a:r>
              <a:rPr dirty="0"/>
              <a:t/>
            </a:r>
            <a:r>
              <a:rPr dirty="0" err="1"/>
              <a:t>под</a:t>
            </a:r>
            <a:r>
              <a:rPr dirty="0"/>
              <a:t/>
            </a:r>
            <a:r>
              <a:rPr dirty="0" err="1"/>
              <a:t>диктовку</a:t>
            </a:r>
            <a:r>
              <a:rPr dirty="0"/>
              <a:t>. </a:t>
            </a:r>
            <a:r>
              <a:rPr dirty="0" err="1"/>
              <a:t>Результат</a:t>
            </a:r>
            <a:r>
              <a:rPr dirty="0"/>
              <a:t/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заставит</a:t>
            </a:r>
            <a:r>
              <a:rPr dirty="0"/>
              <a:t/>
            </a:r>
            <a:r>
              <a:rPr dirty="0" err="1"/>
              <a:t>себя</a:t>
            </a:r>
            <a:r>
              <a:rPr dirty="0"/>
              <a:t/>
            </a:r>
            <a:r>
              <a:rPr dirty="0" err="1"/>
              <a:t>долго</a:t>
            </a:r>
            <a:r>
              <a:rPr dirty="0"/>
              <a:t/>
            </a:r>
            <a:r>
              <a:rPr dirty="0" err="1"/>
              <a:t>ждать</a:t>
            </a:r>
            <a:r>
              <a:rPr dirty="0"/>
              <a:t> - </a:t>
            </a:r>
            <a:r>
              <a:rPr dirty="0" err="1"/>
              <a:t>деньги</a:t>
            </a:r>
            <a:r>
              <a:rPr dirty="0"/>
              <a:t> с </a:t>
            </a:r>
            <a:r>
              <a:rPr dirty="0" err="1"/>
              <a:t>карты</a:t>
            </a:r>
            <a:r>
              <a:rPr dirty="0"/>
              <a:t/>
            </a:r>
            <a:r>
              <a:rPr dirty="0" err="1"/>
              <a:t>перейдут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счет</a:t>
            </a:r>
            <a:r>
              <a:rPr dirty="0"/>
              <a:t/>
            </a:r>
            <a:r>
              <a:rPr dirty="0" err="1"/>
              <a:t>мошенников</a:t>
            </a:r>
            <a:r>
              <a:rPr dirty="0"/>
              <a:t>.</a:t>
            </a:r>
          </a:p>
        </p:txBody>
      </p:sp>
      <p:sp>
        <p:nvSpPr>
          <p:cNvPr id="395" name="Shape 395"/>
          <p:cNvSpPr/>
          <p:nvPr/>
        </p:nvSpPr>
        <p:spPr>
          <a:xfrm>
            <a:off x="2618016" y="4437112"/>
            <a:ext cx="6525984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ВИРУС</a:t>
            </a:r>
          </a:p>
        </p:txBody>
      </p:sp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25984" cy="667661"/>
          </a:xfrm>
          <a:prstGeom prst="rect">
            <a:avLst/>
          </a:prstGeom>
        </p:spPr>
        <p:txBody>
          <a:bodyPr/>
          <a:lstStyle>
            <a:lvl1pPr defTabSz="824421"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«ВАША КАРТА ЗАБЛОКИРОВАНА»</a:t>
            </a:r>
          </a:p>
        </p:txBody>
      </p:sp>
      <p:sp>
        <p:nvSpPr>
          <p:cNvPr id="397" name="Shape 397"/>
          <p:cNvSpPr/>
          <p:nvPr/>
        </p:nvSpPr>
        <p:spPr>
          <a:xfrm>
            <a:off x="2771800" y="5157192"/>
            <a:ext cx="5364355" cy="88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Он</a:t>
            </a:r>
            <a:r>
              <a:rPr dirty="0"/>
              <a:t/>
            </a:r>
            <a:r>
              <a:rPr dirty="0" err="1"/>
              <a:t>помогает</a:t>
            </a:r>
            <a:r>
              <a:rPr dirty="0"/>
              <a:t/>
            </a:r>
            <a:r>
              <a:rPr dirty="0" err="1"/>
              <a:t>злоумышленникам</a:t>
            </a:r>
            <a:r>
              <a:rPr dirty="0"/>
              <a:t/>
            </a:r>
            <a:r>
              <a:rPr dirty="0" err="1"/>
              <a:t>подобраться</a:t>
            </a:r>
            <a:r>
              <a:rPr dirty="0"/>
              <a:t> к </a:t>
            </a:r>
            <a:r>
              <a:rPr dirty="0" err="1"/>
              <a:t>банковской</a:t>
            </a:r>
            <a:r>
              <a:rPr dirty="0"/>
              <a:t/>
            </a:r>
            <a:r>
              <a:rPr dirty="0" err="1"/>
              <a:t>карте</a:t>
            </a:r>
            <a:r>
              <a:rPr dirty="0"/>
              <a:t>, </a:t>
            </a:r>
            <a:r>
              <a:rPr dirty="0" err="1"/>
              <a:t>привязанной</a:t>
            </a:r>
            <a:r>
              <a:rPr dirty="0"/>
              <a:t> к </a:t>
            </a:r>
            <a:r>
              <a:rPr dirty="0" err="1"/>
              <a:t>мобильному</a:t>
            </a:r>
            <a:r>
              <a:rPr dirty="0"/>
              <a:t/>
            </a:r>
            <a:r>
              <a:rPr dirty="0" err="1"/>
              <a:t>телефону</a:t>
            </a:r>
            <a:r>
              <a:rPr dirty="0"/>
              <a:t>, и </a:t>
            </a:r>
            <a:r>
              <a:rPr dirty="0" err="1"/>
              <a:t>перевести</a:t>
            </a:r>
            <a:r>
              <a:rPr dirty="0"/>
              <a:t/>
            </a:r>
            <a:r>
              <a:rPr dirty="0" err="1"/>
              <a:t>все</a:t>
            </a:r>
            <a:r>
              <a:rPr dirty="0"/>
              <a:t/>
            </a:r>
            <a:r>
              <a:rPr dirty="0" err="1"/>
              <a:t>деньги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свой</a:t>
            </a:r>
            <a:r>
              <a:rPr dirty="0"/>
              <a:t/>
            </a:r>
            <a:r>
              <a:rPr dirty="0" err="1"/>
              <a:t>счет</a:t>
            </a:r>
            <a:r>
              <a:rPr dirty="0" smtClean="0"/>
              <a:t>.</a:t>
            </a:r>
            <a:endParaRPr dirty="0"/>
          </a:p>
        </p:txBody>
      </p:sp>
      <p:pic>
        <p:nvPicPr>
          <p:cNvPr id="399" name="image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76" y="5139835"/>
            <a:ext cx="1872545" cy="1189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 descr="Untitl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2697915" cy="36778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55666" y="2471651"/>
            <a:ext cx="4969202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отвечайте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> СМС и </a:t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открывайте</a:t>
            </a:r>
            <a:r>
              <a:rPr dirty="0"/>
              <a:t> ММС </a:t>
            </a:r>
            <a:r>
              <a:rPr dirty="0" err="1"/>
              <a:t>от</a:t>
            </a:r>
            <a:r>
              <a:rPr dirty="0"/>
              <a:t/>
            </a:r>
            <a:r>
              <a:rPr dirty="0" err="1"/>
              <a:t>неизвестных</a:t>
            </a:r>
            <a:r>
              <a:rPr dirty="0"/>
              <a:t/>
            </a:r>
            <a:r>
              <a:rPr dirty="0" err="1"/>
              <a:t>абонентов</a:t>
            </a:r>
            <a:r>
              <a:rPr dirty="0"/>
              <a:t>, в </a:t>
            </a:r>
            <a:r>
              <a:rPr dirty="0" err="1"/>
              <a:t>том</a:t>
            </a:r>
            <a:r>
              <a:rPr dirty="0"/>
              <a:t/>
            </a:r>
            <a:r>
              <a:rPr dirty="0" err="1"/>
              <a:t>числе</a:t>
            </a:r>
            <a:r>
              <a:rPr dirty="0"/>
              <a:t/>
            </a:r>
            <a:r>
              <a:rPr dirty="0" err="1"/>
              <a:t>поздравительные</a:t>
            </a:r>
            <a:r>
              <a:rPr dirty="0"/>
              <a:t/>
            </a:r>
            <a:r>
              <a:rPr dirty="0" err="1"/>
              <a:t>сообщения</a:t>
            </a:r>
            <a:r>
              <a:rPr dirty="0"/>
              <a:t> и </a:t>
            </a:r>
            <a:r>
              <a:rPr dirty="0" err="1"/>
              <a:t>открытки</a:t>
            </a:r>
            <a:r>
              <a:rPr dirty="0"/>
              <a:t>. </a:t>
            </a:r>
            <a:r>
              <a:rPr b="1" dirty="0"/>
              <a:t>С </a:t>
            </a:r>
            <a:r>
              <a:rPr b="1" dirty="0" err="1"/>
              <a:t>вашего</a:t>
            </a:r>
            <a:r>
              <a:rPr b="1" dirty="0"/>
              <a:t/>
            </a:r>
            <a:r>
              <a:rPr b="1" dirty="0" err="1"/>
              <a:t>счета</a:t>
            </a:r>
            <a:r>
              <a:rPr b="1" dirty="0"/>
              <a:t/>
            </a:r>
            <a:r>
              <a:rPr b="1" dirty="0" err="1"/>
              <a:t>могут</a:t>
            </a:r>
            <a:r>
              <a:rPr b="1" dirty="0"/>
              <a:t/>
            </a:r>
            <a:r>
              <a:rPr b="1" dirty="0" err="1"/>
              <a:t>списать</a:t>
            </a:r>
            <a:r>
              <a:rPr b="1" dirty="0"/>
              <a:t/>
            </a:r>
            <a:r>
              <a:rPr b="1" dirty="0" err="1"/>
              <a:t>деньги</a:t>
            </a:r>
            <a:r>
              <a:rPr b="1" dirty="0"/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получении</a:t>
            </a:r>
            <a:r>
              <a:rPr dirty="0"/>
              <a:t/>
            </a:r>
            <a:r>
              <a:rPr dirty="0" err="1"/>
              <a:t>сообщений</a:t>
            </a:r>
            <a:r>
              <a:rPr dirty="0"/>
              <a:t/>
            </a:r>
            <a:r>
              <a:rPr dirty="0" err="1"/>
              <a:t>от</a:t>
            </a:r>
            <a:r>
              <a:rPr dirty="0"/>
              <a:t/>
            </a:r>
            <a:r>
              <a:rPr dirty="0" err="1"/>
              <a:t>банков</a:t>
            </a:r>
            <a:r>
              <a:rPr dirty="0"/>
              <a:t>, </a:t>
            </a:r>
            <a:r>
              <a:rPr dirty="0" err="1"/>
              <a:t>мобильных</a:t>
            </a:r>
            <a:r>
              <a:rPr dirty="0"/>
              <a:t/>
            </a:r>
            <a:r>
              <a:rPr dirty="0" err="1"/>
              <a:t>операторов</a:t>
            </a:r>
            <a:r>
              <a:rPr dirty="0"/>
              <a:t> о </a:t>
            </a:r>
            <a:r>
              <a:rPr dirty="0" err="1"/>
              <a:t>проблемах</a:t>
            </a:r>
            <a:r>
              <a:rPr dirty="0"/>
              <a:t/>
            </a:r>
            <a:r>
              <a:rPr dirty="0" err="1"/>
              <a:t>со</a:t>
            </a:r>
            <a:r>
              <a:rPr dirty="0"/>
              <a:t/>
            </a:r>
            <a:r>
              <a:rPr dirty="0" err="1"/>
              <a:t>счетом</a:t>
            </a:r>
            <a:r>
              <a:rPr dirty="0"/>
              <a:t/>
            </a:r>
            <a:r>
              <a:rPr b="1" dirty="0" err="1"/>
              <a:t>перезвоните</a:t>
            </a:r>
            <a:r>
              <a:rPr b="1" dirty="0"/>
              <a:t/>
            </a:r>
            <a:r>
              <a:rPr b="1" dirty="0" err="1"/>
              <a:t>по</a:t>
            </a:r>
            <a:r>
              <a:rPr b="1" dirty="0"/>
              <a:t/>
            </a:r>
            <a:r>
              <a:rPr b="1" dirty="0" err="1"/>
              <a:t>известному</a:t>
            </a:r>
            <a:r>
              <a:rPr b="1" dirty="0"/>
              <a:t/>
            </a:r>
            <a:r>
              <a:rPr b="1" dirty="0" err="1"/>
              <a:t>вам</a:t>
            </a:r>
            <a:r>
              <a:rPr b="1" dirty="0"/>
              <a:t/>
            </a:r>
            <a:r>
              <a:rPr b="1" dirty="0" err="1"/>
              <a:t>номеру</a:t>
            </a:r>
            <a:r>
              <a:rPr b="1" dirty="0"/>
              <a:t/>
            </a:r>
            <a:r>
              <a:rPr b="1" dirty="0" err="1"/>
              <a:t>банка</a:t>
            </a:r>
            <a:r>
              <a:rPr dirty="0"/>
              <a:t> и </a:t>
            </a:r>
            <a:r>
              <a:rPr dirty="0" err="1"/>
              <a:t>уточните</a:t>
            </a:r>
            <a:r>
              <a:rPr dirty="0"/>
              <a:t/>
            </a:r>
            <a:r>
              <a:rPr dirty="0" err="1"/>
              <a:t>информацию</a:t>
            </a:r>
            <a:r>
              <a:rPr dirty="0"/>
              <a:t>. </a:t>
            </a:r>
            <a:r>
              <a:rPr dirty="0" err="1"/>
              <a:t>Банк</a:t>
            </a:r>
            <a:r>
              <a:rPr dirty="0"/>
              <a:t/>
            </a:r>
            <a:r>
              <a:rPr dirty="0" err="1"/>
              <a:t>никогда</a:t>
            </a:r>
            <a:r>
              <a:rPr dirty="0"/>
              <a:t/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сообщает</a:t>
            </a:r>
            <a:r>
              <a:rPr dirty="0"/>
              <a:t/>
            </a:r>
            <a:r>
              <a:rPr dirty="0" err="1"/>
              <a:t>подобным</a:t>
            </a:r>
            <a:r>
              <a:rPr dirty="0"/>
              <a:t/>
            </a:r>
            <a:r>
              <a:rPr dirty="0" err="1"/>
              <a:t>образом</a:t>
            </a:r>
            <a:r>
              <a:rPr dirty="0"/>
              <a:t/>
            </a:r>
            <a:r>
              <a:rPr dirty="0" err="1"/>
              <a:t>информацию</a:t>
            </a:r>
            <a:r>
              <a:rPr dirty="0"/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отправляете</a:t>
            </a:r>
            <a:r>
              <a:rPr dirty="0"/>
              <a:t> СМС </a:t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короткие</a:t>
            </a:r>
            <a:r>
              <a:rPr dirty="0"/>
              <a:t/>
            </a:r>
            <a:r>
              <a:rPr dirty="0" err="1"/>
              <a:t>номера</a:t>
            </a:r>
            <a:r>
              <a:rPr dirty="0"/>
              <a:t>, </a:t>
            </a:r>
            <a:r>
              <a:rPr dirty="0" err="1"/>
              <a:t>заранее</a:t>
            </a:r>
            <a:r>
              <a:rPr dirty="0"/>
              <a:t/>
            </a:r>
            <a:r>
              <a:rPr b="1" dirty="0" err="1"/>
              <a:t>не</a:t>
            </a:r>
            <a:r>
              <a:rPr b="1" dirty="0"/>
              <a:t/>
            </a:r>
            <a:r>
              <a:rPr b="1" dirty="0" err="1"/>
              <a:t>узнав</a:t>
            </a:r>
            <a:r>
              <a:rPr b="1" dirty="0"/>
              <a:t/>
            </a:r>
            <a:r>
              <a:rPr b="1" dirty="0" err="1"/>
              <a:t>стоимости</a:t>
            </a:r>
            <a:r>
              <a:rPr dirty="0"/>
              <a:t/>
            </a:r>
            <a:r>
              <a:rPr dirty="0" err="1"/>
              <a:t>подобного</a:t>
            </a:r>
            <a:r>
              <a:rPr dirty="0"/>
              <a:t/>
            </a:r>
            <a:r>
              <a:rPr dirty="0" err="1"/>
              <a:t>сообщения</a:t>
            </a:r>
            <a:r>
              <a:rPr dirty="0"/>
              <a:t>. 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919791" y="1246998"/>
            <a:ext cx="4390393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СПОСОБЫ ЗАЩИТЫ</a:t>
            </a:r>
          </a:p>
        </p:txBody>
      </p:sp>
      <p:pic>
        <p:nvPicPr>
          <p:cNvPr id="409" name="image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64" y="2764090"/>
            <a:ext cx="2288914" cy="2618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3059832" y="2204864"/>
            <a:ext cx="4969202" cy="369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Никогда</a:t>
            </a:r>
            <a:r>
              <a:rPr dirty="0"/>
              <a:t/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сообщайте</a:t>
            </a:r>
            <a:r>
              <a:rPr dirty="0"/>
              <a:t/>
            </a:r>
            <a:r>
              <a:rPr dirty="0" err="1"/>
              <a:t>никаких</a:t>
            </a:r>
            <a:r>
              <a:rPr dirty="0"/>
              <a:t/>
            </a:r>
            <a:r>
              <a:rPr dirty="0" err="1"/>
              <a:t>персональных</a:t>
            </a:r>
            <a:r>
              <a:rPr dirty="0"/>
              <a:t/>
            </a:r>
            <a:r>
              <a:rPr dirty="0" err="1"/>
              <a:t>данных</a:t>
            </a:r>
            <a:r>
              <a:rPr dirty="0"/>
              <a:t> (</a:t>
            </a:r>
            <a:r>
              <a:rPr dirty="0" err="1"/>
              <a:t>дату</a:t>
            </a:r>
            <a:r>
              <a:rPr dirty="0"/>
              <a:t/>
            </a:r>
            <a:r>
              <a:rPr dirty="0" err="1"/>
              <a:t>рождения</a:t>
            </a:r>
            <a:r>
              <a:rPr dirty="0"/>
              <a:t>, ФИО, </a:t>
            </a:r>
            <a:r>
              <a:rPr dirty="0" err="1"/>
              <a:t>данные</a:t>
            </a:r>
            <a:r>
              <a:rPr dirty="0"/>
              <a:t> о </a:t>
            </a:r>
            <a:r>
              <a:rPr dirty="0" err="1"/>
              <a:t>родственниках</a:t>
            </a:r>
            <a:r>
              <a:rPr dirty="0"/>
              <a:t> и т. д.), </a:t>
            </a:r>
            <a:r>
              <a:rPr dirty="0" err="1"/>
              <a:t>даже</a:t>
            </a:r>
            <a:r>
              <a:rPr dirty="0"/>
              <a:t/>
            </a:r>
            <a:r>
              <a:rPr dirty="0" err="1"/>
              <a:t>если</a:t>
            </a:r>
            <a:r>
              <a:rPr dirty="0"/>
              <a:t/>
            </a:r>
            <a:r>
              <a:rPr dirty="0" err="1"/>
              <a:t>вам</a:t>
            </a:r>
            <a:r>
              <a:rPr dirty="0"/>
              <a:t/>
            </a:r>
            <a:r>
              <a:rPr dirty="0" err="1"/>
              <a:t>звонят</a:t>
            </a:r>
            <a:r>
              <a:rPr dirty="0"/>
              <a:t> и </a:t>
            </a:r>
            <a:r>
              <a:rPr dirty="0" err="1"/>
              <a:t>представляются</a:t>
            </a:r>
            <a:r>
              <a:rPr dirty="0"/>
              <a:t/>
            </a:r>
            <a:r>
              <a:rPr dirty="0" err="1"/>
              <a:t>сотрудником</a:t>
            </a:r>
            <a:r>
              <a:rPr dirty="0"/>
              <a:t/>
            </a:r>
            <a:r>
              <a:rPr dirty="0" err="1"/>
              <a:t>банка</a:t>
            </a:r>
            <a:r>
              <a:rPr dirty="0"/>
              <a:t>, </a:t>
            </a:r>
            <a:r>
              <a:rPr dirty="0" err="1"/>
              <a:t>полиции</a:t>
            </a:r>
            <a:r>
              <a:rPr dirty="0"/>
              <a:t>, </a:t>
            </a:r>
            <a:r>
              <a:rPr dirty="0" err="1"/>
              <a:t>мобильных</a:t>
            </a:r>
            <a:r>
              <a:rPr dirty="0"/>
              <a:t/>
            </a:r>
            <a:r>
              <a:rPr dirty="0" err="1"/>
              <a:t>операторов</a:t>
            </a:r>
            <a:r>
              <a:rPr dirty="0"/>
              <a:t> и т. д. </a:t>
            </a:r>
            <a:r>
              <a:rPr b="1" dirty="0" err="1" smtClean="0"/>
              <a:t>Помните</a:t>
            </a:r>
            <a:r>
              <a:rPr b="1" dirty="0"/>
              <a:t>:</a:t>
            </a:r>
            <a:r>
              <a:rPr dirty="0"/>
              <a:t/>
            </a:r>
            <a:r>
              <a:rPr b="1" dirty="0" err="1"/>
              <a:t>мошенники</a:t>
            </a:r>
            <a:r>
              <a:rPr b="1" dirty="0"/>
              <a:t/>
            </a:r>
            <a:r>
              <a:rPr b="1" dirty="0" err="1"/>
              <a:t>могут</a:t>
            </a:r>
            <a:r>
              <a:rPr b="1" dirty="0"/>
              <a:t/>
            </a:r>
            <a:r>
              <a:rPr b="1" dirty="0" err="1"/>
              <a:t>использовать</a:t>
            </a:r>
            <a:r>
              <a:rPr b="1" dirty="0"/>
              <a:t/>
            </a:r>
            <a:r>
              <a:rPr b="1" dirty="0" err="1"/>
              <a:t>ваши</a:t>
            </a:r>
            <a:r>
              <a:rPr b="1" dirty="0"/>
              <a:t/>
            </a:r>
            <a:r>
              <a:rPr b="1" dirty="0" err="1"/>
              <a:t>персональные</a:t>
            </a:r>
            <a:r>
              <a:rPr b="1" dirty="0"/>
              <a:t/>
            </a:r>
            <a:r>
              <a:rPr b="1" dirty="0" err="1"/>
              <a:t>данные</a:t>
            </a:r>
            <a:r>
              <a:rPr b="1" dirty="0"/>
              <a:t/>
            </a:r>
            <a:r>
              <a:rPr dirty="0"/>
              <a:t>в </a:t>
            </a:r>
            <a:r>
              <a:rPr dirty="0" err="1"/>
              <a:t>разнообразных</a:t>
            </a:r>
            <a:r>
              <a:rPr dirty="0"/>
              <a:t/>
            </a:r>
            <a:r>
              <a:rPr dirty="0" err="1"/>
              <a:t>преступных</a:t>
            </a:r>
            <a:r>
              <a:rPr dirty="0"/>
              <a:t/>
            </a:r>
            <a:r>
              <a:rPr dirty="0" err="1"/>
              <a:t>схемах</a:t>
            </a:r>
            <a:r>
              <a:rPr dirty="0"/>
              <a:t>, </a:t>
            </a:r>
            <a:r>
              <a:rPr dirty="0" err="1"/>
              <a:t>вплоть</a:t>
            </a:r>
            <a:r>
              <a:rPr dirty="0"/>
              <a:t/>
            </a:r>
            <a:r>
              <a:rPr dirty="0" err="1"/>
              <a:t>до</a:t>
            </a:r>
            <a:r>
              <a:rPr dirty="0"/>
              <a:t/>
            </a:r>
            <a:r>
              <a:rPr dirty="0" err="1"/>
              <a:t>открытия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ваше</a:t>
            </a:r>
            <a:r>
              <a:rPr dirty="0"/>
              <a:t/>
            </a:r>
            <a:r>
              <a:rPr dirty="0" err="1"/>
              <a:t>имя</a:t>
            </a:r>
            <a:r>
              <a:rPr dirty="0"/>
              <a:t/>
            </a:r>
            <a:r>
              <a:rPr dirty="0" err="1"/>
              <a:t>фирмы</a:t>
            </a:r>
            <a:r>
              <a:rPr dirty="0"/>
              <a:t>.</a:t>
            </a:r>
          </a:p>
          <a:p>
            <a:pPr marL="285750" lvl="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200" dirty="0" smtClean="0">
                <a:sym typeface="Tahoma"/>
              </a:rPr>
              <a:t>Вам могут позвонить и сообщить, что ваш родственник или знакомый попал в аварию, за решетку, в больницу - не верьте! </a:t>
            </a:r>
            <a:r>
              <a:rPr lang="ru-RU" sz="1200" b="1" dirty="0" smtClean="0">
                <a:sym typeface="Tahoma"/>
              </a:rPr>
              <a:t>Позвоните вашему родственнику.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dirty="0" smtClean="0"/>
              <a:t>Ценную информацию никогда не храните только в телефоне, дублируйте ее в бумажном блокноте или в компьютере.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xfrm>
            <a:off x="919791" y="1246998"/>
            <a:ext cx="4390393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СПОСОБЫ ЗАЩИТЫ</a:t>
            </a:r>
          </a:p>
        </p:txBody>
      </p:sp>
      <p:pic>
        <p:nvPicPr>
          <p:cNvPr id="419" name="image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64" y="2764090"/>
            <a:ext cx="2288914" cy="26180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70e2698227515e7b6509b65d1864585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671442"/>
            <a:ext cx="3240360" cy="328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112474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БАНКОВСКИХ ВКЛАДОВ</a:t>
            </a:r>
            <a:endParaRPr lang="ru-RU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436096" y="1700808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83768" y="1700808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868144" y="270892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Century Gothic" pitchFamily="34" charset="0"/>
              </a:rPr>
              <a:t>До востребования </a:t>
            </a:r>
            <a:endParaRPr lang="ru-RU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2636912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Century Gothic" pitchFamily="34" charset="0"/>
              </a:rPr>
              <a:t>Срочный </a:t>
            </a:r>
            <a:endParaRPr lang="ru-RU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3212976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депозит без указания срока хранения с минимальным процентом.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3068960"/>
            <a:ext cx="33843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депозит, внесенный на определенный срок. </a:t>
            </a:r>
            <a:endParaRPr lang="ru-RU" dirty="0" smtClean="0">
              <a:latin typeface="Century Gothic" pitchFamily="34" charset="0"/>
            </a:endParaRPr>
          </a:p>
          <a:p>
            <a:endParaRPr lang="ru-RU" sz="600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Если </a:t>
            </a:r>
            <a:r>
              <a:rPr lang="ru-RU" dirty="0">
                <a:latin typeface="Century Gothic" pitchFamily="34" charset="0"/>
              </a:rPr>
              <a:t>условия вклада подразумевают дополнительные взносы на депозит, то такой вклад называется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«накопительным» </a:t>
            </a:r>
            <a:r>
              <a:rPr lang="ru-RU" dirty="0">
                <a:latin typeface="Century Gothic" pitchFamily="34" charset="0"/>
              </a:rPr>
              <a:t>– он позволяет копить деньги на вкладе.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619672" y="1556792"/>
            <a:ext cx="7056784" cy="1708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Договор</a:t>
            </a:r>
            <a:r>
              <a:rPr sz="1400" dirty="0"/>
              <a:t/>
            </a:r>
            <a:r>
              <a:rPr sz="1400" dirty="0" err="1"/>
              <a:t>банковского</a:t>
            </a:r>
            <a:r>
              <a:rPr sz="1400" dirty="0"/>
              <a:t/>
            </a:r>
            <a:r>
              <a:rPr sz="1400" dirty="0" err="1" smtClean="0"/>
              <a:t>вклада</a:t>
            </a:r>
            <a:r>
              <a:rPr lang="ru-RU" sz="1400" dirty="0" smtClean="0"/>
              <a:t/>
            </a:r>
            <a:r>
              <a:rPr sz="1400" dirty="0" smtClean="0"/>
              <a:t>– </a:t>
            </a:r>
            <a:r>
              <a:rPr sz="1400" dirty="0" err="1"/>
              <a:t>это</a:t>
            </a:r>
            <a:r>
              <a:rPr sz="1400" dirty="0"/>
              <a:t/>
            </a:r>
            <a:r>
              <a:rPr sz="1400" dirty="0" err="1"/>
              <a:t>соглашение</a:t>
            </a:r>
            <a:r>
              <a:rPr sz="1400" dirty="0"/>
              <a:t>, в </a:t>
            </a:r>
            <a:r>
              <a:rPr sz="1400" dirty="0" err="1"/>
              <a:t>силу</a:t>
            </a:r>
            <a:r>
              <a:rPr sz="1400" dirty="0"/>
              <a:t/>
            </a:r>
            <a:r>
              <a:rPr sz="1400" dirty="0" err="1"/>
              <a:t>которого</a:t>
            </a:r>
            <a:r>
              <a:rPr sz="1400" dirty="0"/>
              <a:t/>
            </a:r>
            <a:r>
              <a:rPr sz="1400" dirty="0" err="1"/>
              <a:t>одна</a:t>
            </a:r>
            <a:r>
              <a:rPr sz="1400" dirty="0"/>
              <a:t/>
            </a:r>
            <a:r>
              <a:rPr sz="1400" dirty="0" err="1"/>
              <a:t>сторона</a:t>
            </a:r>
            <a:r>
              <a:rPr sz="1400" dirty="0"/>
              <a:t> (</a:t>
            </a:r>
            <a:r>
              <a:rPr sz="1400" dirty="0" err="1"/>
              <a:t>банк</a:t>
            </a:r>
            <a:r>
              <a:rPr sz="1400" dirty="0"/>
              <a:t>), </a:t>
            </a:r>
            <a:r>
              <a:rPr lang="ru-RU" sz="1400" dirty="0" smtClean="0"/>
              <a:t>принимает </a:t>
            </a:r>
            <a:r>
              <a:rPr sz="1400" dirty="0" err="1" smtClean="0"/>
              <a:t>от</a:t>
            </a:r>
            <a:r>
              <a:rPr sz="1400" dirty="0" smtClean="0"/>
              <a:t/>
            </a:r>
            <a:r>
              <a:rPr sz="1400" dirty="0" err="1"/>
              <a:t>другой</a:t>
            </a:r>
            <a:r>
              <a:rPr sz="1400" dirty="0"/>
              <a:t/>
            </a:r>
            <a:r>
              <a:rPr sz="1400" dirty="0" err="1"/>
              <a:t>стороны</a:t>
            </a:r>
            <a:r>
              <a:rPr sz="1400" dirty="0"/>
              <a:t> (</a:t>
            </a:r>
            <a:r>
              <a:rPr sz="1400" dirty="0" err="1"/>
              <a:t>вкладчика</a:t>
            </a:r>
            <a:r>
              <a:rPr sz="1400" dirty="0"/>
              <a:t>) </a:t>
            </a:r>
            <a:r>
              <a:rPr sz="1400" dirty="0" err="1" smtClean="0"/>
              <a:t>денежную</a:t>
            </a:r>
            <a:r>
              <a:rPr sz="1400" dirty="0" smtClean="0"/>
              <a:t/>
            </a:r>
            <a:r>
              <a:rPr sz="1400" dirty="0" err="1"/>
              <a:t>сумму</a:t>
            </a:r>
            <a:r>
              <a:rPr sz="1400" dirty="0"/>
              <a:t> (</a:t>
            </a:r>
            <a:r>
              <a:rPr sz="1400" dirty="0" err="1"/>
              <a:t>вклад</a:t>
            </a:r>
            <a:r>
              <a:rPr sz="1400" dirty="0"/>
              <a:t>), </a:t>
            </a:r>
            <a:r>
              <a:rPr sz="1400" dirty="0" err="1"/>
              <a:t>обязуется</a:t>
            </a:r>
            <a:r>
              <a:rPr sz="1400" dirty="0"/>
              <a:t/>
            </a:r>
            <a:r>
              <a:rPr sz="1400" dirty="0" err="1"/>
              <a:t>возвратить</a:t>
            </a:r>
            <a:r>
              <a:rPr sz="1400" dirty="0"/>
              <a:t/>
            </a:r>
            <a:r>
              <a:rPr sz="1400" dirty="0" err="1"/>
              <a:t>сумму</a:t>
            </a:r>
            <a:r>
              <a:rPr sz="1400" dirty="0"/>
              <a:t/>
            </a:r>
            <a:r>
              <a:rPr sz="1400" dirty="0" err="1"/>
              <a:t>вклада</a:t>
            </a:r>
            <a:r>
              <a:rPr sz="1400" dirty="0"/>
              <a:t> и </a:t>
            </a:r>
            <a:r>
              <a:rPr sz="1400" dirty="0" err="1"/>
              <a:t>выплатить</a:t>
            </a:r>
            <a:r>
              <a:rPr sz="1400" dirty="0"/>
              <a:t/>
            </a:r>
            <a:r>
              <a:rPr sz="1400" dirty="0" err="1"/>
              <a:t>проценты</a:t>
            </a:r>
            <a:r>
              <a:rPr sz="1400" dirty="0"/>
              <a:t/>
            </a:r>
            <a:r>
              <a:rPr sz="1400" dirty="0" err="1"/>
              <a:t>на</a:t>
            </a:r>
            <a:r>
              <a:rPr sz="1400" dirty="0"/>
              <a:t/>
            </a:r>
            <a:r>
              <a:rPr sz="1400" dirty="0" err="1"/>
              <a:t>нее</a:t>
            </a:r>
            <a:r>
              <a:rPr sz="1400" dirty="0"/>
              <a:t/>
            </a:r>
            <a:r>
              <a:rPr sz="1400" dirty="0" err="1"/>
              <a:t>на</a:t>
            </a:r>
            <a:r>
              <a:rPr sz="1400" dirty="0"/>
              <a:t/>
            </a:r>
            <a:r>
              <a:rPr sz="1400" dirty="0" err="1" smtClean="0"/>
              <a:t>условиях</a:t>
            </a:r>
            <a:r>
              <a:rPr sz="1400" dirty="0" smtClean="0"/>
              <a:t/>
            </a:r>
            <a:r>
              <a:rPr sz="1400" dirty="0" err="1"/>
              <a:t>предусмотренных</a:t>
            </a:r>
            <a:r>
              <a:rPr sz="1400" dirty="0"/>
              <a:t/>
            </a:r>
            <a:r>
              <a:rPr sz="1400" dirty="0" err="1"/>
              <a:t>договором</a:t>
            </a:r>
            <a:r>
              <a:rPr sz="1400" dirty="0"/>
              <a:t>.</a:t>
            </a:r>
            <a:endParaRPr sz="1400" b="1" dirty="0">
              <a:solidFill>
                <a:srgbClr val="0EBACE"/>
              </a:solidFill>
            </a:endParaRPr>
          </a:p>
          <a:p>
            <a:pPr marL="285750" indent="-285750"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39553" y="980728"/>
            <a:ext cx="4608512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ПРАВА ВКЛАДЧИКА</a:t>
            </a:r>
          </a:p>
        </p:txBody>
      </p:sp>
      <p:grpSp>
        <p:nvGrpSpPr>
          <p:cNvPr id="2" name="Group 169"/>
          <p:cNvGrpSpPr/>
          <p:nvPr/>
        </p:nvGrpSpPr>
        <p:grpSpPr>
          <a:xfrm>
            <a:off x="878856" y="5384798"/>
            <a:ext cx="7509568" cy="1140546"/>
            <a:chOff x="0" y="0"/>
            <a:chExt cx="7509566" cy="1140543"/>
          </a:xfrm>
        </p:grpSpPr>
        <p:sp>
          <p:nvSpPr>
            <p:cNvPr id="167" name="Shape 167"/>
            <p:cNvSpPr/>
            <p:nvPr/>
          </p:nvSpPr>
          <p:spPr>
            <a:xfrm>
              <a:off x="0" y="0"/>
              <a:ext cx="7509566" cy="1140543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lnSpc>
                  <a:spcPct val="15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20736" y="204442"/>
              <a:ext cx="7344814" cy="738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lnSpc>
                  <a:spcPct val="150000"/>
                </a:lnSpc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lang="ru-RU" sz="1400" dirty="0" smtClean="0"/>
                <a:t>Согласно законодательству</a:t>
              </a:r>
              <a:r>
                <a:rPr sz="1400" dirty="0" smtClean="0"/>
                <a:t>, </a:t>
              </a:r>
              <a:r>
                <a:rPr sz="1400" dirty="0" err="1"/>
                <a:t>вкладчик</a:t>
              </a:r>
              <a:r>
                <a:rPr sz="1400" dirty="0"/>
                <a:t/>
              </a:r>
              <a:r>
                <a:rPr sz="1400" dirty="0" err="1"/>
                <a:t>имеет</a:t>
              </a:r>
              <a:r>
                <a:rPr sz="1400" dirty="0"/>
                <a:t/>
              </a:r>
              <a:r>
                <a:rPr sz="1400" dirty="0" err="1"/>
                <a:t>право</a:t>
              </a:r>
              <a:r>
                <a:rPr sz="1400" dirty="0"/>
                <a:t/>
              </a:r>
              <a:r>
                <a:rPr sz="1400" dirty="0" err="1"/>
                <a:t>получить</a:t>
              </a:r>
              <a:r>
                <a:rPr sz="1400" dirty="0"/>
                <a:t/>
              </a:r>
              <a:r>
                <a:rPr sz="1400" dirty="0" err="1"/>
                <a:t>свой</a:t>
              </a:r>
              <a:r>
                <a:rPr sz="1400" dirty="0"/>
                <a:t/>
              </a:r>
              <a:r>
                <a:rPr sz="1400" dirty="0" err="1"/>
                <a:t>вклад</a:t>
              </a:r>
              <a:r>
                <a:rPr sz="1400" dirty="0"/>
                <a:t/>
              </a:r>
              <a:r>
                <a:rPr sz="1400" dirty="0" err="1" smtClean="0"/>
                <a:t>обратно</a:t>
              </a:r>
              <a:r>
                <a:rPr sz="1400" dirty="0" smtClean="0"/>
                <a:t/>
              </a:r>
              <a:r>
                <a:rPr sz="1400" dirty="0" err="1"/>
                <a:t>по</a:t>
              </a:r>
              <a:r>
                <a:rPr sz="1400" dirty="0"/>
                <a:t/>
              </a:r>
              <a:r>
                <a:rPr sz="1400" dirty="0" err="1"/>
                <a:t>первому</a:t>
              </a:r>
              <a:r>
                <a:rPr sz="1400" dirty="0"/>
                <a:t/>
              </a:r>
              <a:r>
                <a:rPr sz="1400" dirty="0" err="1"/>
                <a:t>требованию</a:t>
              </a:r>
              <a:r>
                <a:rPr sz="1400" dirty="0"/>
                <a:t>.</a:t>
              </a:r>
            </a:p>
          </p:txBody>
        </p:sp>
      </p:grpSp>
      <p:pic>
        <p:nvPicPr>
          <p:cNvPr id="170" name="image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00808"/>
            <a:ext cx="540002" cy="540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/>
          <p:cNvSpPr txBox="1"/>
          <p:nvPr/>
        </p:nvSpPr>
        <p:spPr>
          <a:xfrm>
            <a:off x="3936141" y="2780928"/>
            <a:ext cx="5028347" cy="2569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85750" indent="-285750"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 smtClean="0"/>
              <a:t>Договор банковского вклада</a:t>
            </a:r>
            <a:endParaRPr lang="ru-RU" sz="1400" dirty="0" smtClean="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defRPr sz="1200"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 smtClean="0"/>
              <a:t/>
            </a:r>
            <a:endParaRPr lang="ru-RU" sz="1400" dirty="0" smtClean="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 smtClean="0"/>
              <a:t>Реальный (заключается одновременно с передачей денег)</a:t>
            </a:r>
            <a:endParaRPr lang="ru-RU" sz="1400" dirty="0" smtClean="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 smtClean="0"/>
              <a:t>Публичный и должен быть заключен в письменной форме</a:t>
            </a:r>
            <a:endParaRPr lang="ru-RU" sz="1400" dirty="0" smtClean="0"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latin typeface="Tahoma"/>
                <a:ea typeface="Tahoma"/>
                <a:cs typeface="Tahoma"/>
                <a:sym typeface="Tahoma"/>
              </a:defRPr>
            </a:pPr>
            <a:r>
              <a:rPr lang="ru-RU" sz="1400" dirty="0" smtClean="0"/>
              <a:t>Возмездный</a:t>
            </a:r>
            <a:r>
              <a:rPr lang="ru-RU" sz="1400" dirty="0" smtClean="0">
                <a:solidFill>
                  <a:srgbClr val="4D4D4C"/>
                </a:solidFill>
              </a:rPr>
              <a:t/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7" name="Рисунок 16" descr="10341720_780140548749873_26227314433123089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96952"/>
            <a:ext cx="3563888" cy="23016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395536" y="260648"/>
            <a:ext cx="6039194" cy="9474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ГДЕ ХРАНИТЬ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4294967295"/>
          </p:nvPr>
        </p:nvSpPr>
        <p:spPr>
          <a:xfrm>
            <a:off x="7760196" y="6416883"/>
            <a:ext cx="263978" cy="26923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36</a:t>
            </a:fld>
            <a:endParaRPr/>
          </a:p>
        </p:txBody>
      </p:sp>
      <p:pic>
        <p:nvPicPr>
          <p:cNvPr id="320" name="image1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56792"/>
            <a:ext cx="1340004" cy="13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/>
          <p:nvPr/>
        </p:nvSpPr>
        <p:spPr>
          <a:xfrm>
            <a:off x="2627784" y="1628800"/>
            <a:ext cx="4744464" cy="106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Храните ее на </a:t>
            </a:r>
            <a:r>
              <a:rPr b="1" dirty="0"/>
              <a:t>депозите</a:t>
            </a:r>
            <a:r>
              <a:rPr dirty="0"/>
              <a:t> и при открытии вклада помните: банк должен быть участником системы страхования вкладов АСВ. Тогда, в случае проблем, по застрахованному вкладу вы сможете вернуть до 1 400 000 рублей.</a:t>
            </a:r>
          </a:p>
        </p:txBody>
      </p:sp>
      <p:sp>
        <p:nvSpPr>
          <p:cNvPr id="322" name="Shape 322"/>
          <p:cNvSpPr/>
          <p:nvPr/>
        </p:nvSpPr>
        <p:spPr>
          <a:xfrm>
            <a:off x="899592" y="3212976"/>
            <a:ext cx="6838837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algn="ctr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Страхованию подлежат все денежные средства физических лиц, размещенные в банке- участнике ССВ кроме:</a:t>
            </a:r>
          </a:p>
        </p:txBody>
      </p:sp>
      <p:sp>
        <p:nvSpPr>
          <p:cNvPr id="323" name="Shape 323"/>
          <p:cNvSpPr/>
          <p:nvPr/>
        </p:nvSpPr>
        <p:spPr>
          <a:xfrm>
            <a:off x="971600" y="4221088"/>
            <a:ext cx="7009935" cy="18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Вкладов на предъявителя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Средств, переданных банкам в доверительное управление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Вкладов в зарубежных филиалах российских банков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Электронных денежных средств (предназначенных для расчетов только с использованием электронных средств платежа без открытия банковского счета) </a:t>
            </a:r>
          </a:p>
          <a:p>
            <a:pPr marL="285742" indent="-285742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Средств на счетах Индивидуальных Предпринимателей, адвокатов и нотариусов, если счета открыты в связи с профессиональной деятельностью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683568" y="836712"/>
            <a:ext cx="4608512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НАЛОГООБЛОЖЕНИЕ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2492896"/>
            <a:ext cx="3240360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Рублёвые вклады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dirty="0" smtClean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Если процентная ставка в банке по вкладам будет превышать  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/>
            </a:r>
            <a:b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КЛЮЧЕВУЮ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СТАВКУ +5 </a:t>
            </a:r>
            <a:r>
              <a:rPr lang="ru-RU" sz="1600" dirty="0" smtClean="0">
                <a:solidFill>
                  <a:srgbClr val="C00000"/>
                </a:solidFill>
              </a:rPr>
              <a:t>%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6" name="Рисунок 15" descr="авррек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077072"/>
            <a:ext cx="379785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292080" y="2564904"/>
            <a:ext cx="3240360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Вклады в иностранной валюте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b="1" dirty="0" smtClean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Если процентная</a:t>
            </a:r>
            <a:r>
              <a:rPr kumimoji="0" lang="ru-RU" sz="16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ставка  в банке по вкладам будет </a:t>
            </a:r>
            <a:r>
              <a:rPr kumimoji="0" lang="ru-RU" sz="1600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превышать 9%</a:t>
            </a:r>
            <a:endParaRPr kumimoji="0" lang="ru-RU" sz="1600" i="0" u="none" strike="noStrike" cap="none" spc="0" normalizeH="0" baseline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4509120"/>
            <a:ext cx="264591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Налоговые ставки: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1628800"/>
            <a:ext cx="560665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Calibri"/>
              </a:rPr>
              <a:t>Вклады, подвергающиеся налогообложению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itchFamily="34" charset="0"/>
              <a:ea typeface="Tahoma" pitchFamily="34" charset="0"/>
              <a:cs typeface="Tahoma" pitchFamily="34" charset="0"/>
              <a:sym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4088" y="5013176"/>
            <a:ext cx="196624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Резидент – 35%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64088" y="5445224"/>
            <a:ext cx="225958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Нерезидент – 30%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932040" y="4149080"/>
            <a:ext cx="3384376" cy="2016224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560" y="2420888"/>
            <a:ext cx="3528392" cy="1368152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8064" y="2420888"/>
            <a:ext cx="3528392" cy="1368152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3707904" y="1988840"/>
            <a:ext cx="360040" cy="3600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 стрелкой 54"/>
          <p:cNvCxnSpPr/>
          <p:nvPr/>
        </p:nvCxnSpPr>
        <p:spPr>
          <a:xfrm>
            <a:off x="5508104" y="1988840"/>
            <a:ext cx="360040" cy="36004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4644008" y="1916832"/>
            <a:ext cx="3441338" cy="115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latin typeface="Tahoma"/>
                <a:ea typeface="Tahoma"/>
                <a:cs typeface="Tahoma"/>
                <a:sym typeface="Tahoma"/>
              </a:defRPr>
            </a:pPr>
            <a:r>
              <a:rPr sz="1600" dirty="0" err="1"/>
              <a:t>Вклад</a:t>
            </a:r>
            <a:r>
              <a:rPr sz="1600" dirty="0"/>
              <a:t/>
            </a:r>
            <a:r>
              <a:rPr sz="1600" dirty="0" err="1"/>
              <a:t>может</a:t>
            </a:r>
            <a:r>
              <a:rPr sz="1600" dirty="0"/>
              <a:t/>
            </a:r>
            <a:r>
              <a:rPr sz="1600" dirty="0" err="1"/>
              <a:t>быть</a:t>
            </a:r>
            <a:r>
              <a:rPr sz="1600" dirty="0"/>
              <a:t/>
            </a:r>
            <a:r>
              <a:rPr sz="1600" dirty="0" err="1"/>
              <a:t>унаследован</a:t>
            </a:r>
            <a:r>
              <a:rPr sz="1600" dirty="0"/>
              <a:t/>
            </a:r>
            <a:r>
              <a:rPr sz="1600" dirty="0" err="1"/>
              <a:t>по</a:t>
            </a:r>
            <a:r>
              <a:rPr sz="1600" dirty="0"/>
              <a:t/>
            </a:r>
            <a:r>
              <a:rPr sz="1600" dirty="0" err="1"/>
              <a:t>завещанию</a:t>
            </a:r>
            <a:r>
              <a:rPr sz="1600" dirty="0"/>
              <a:t/>
            </a:r>
            <a:r>
              <a:rPr sz="1600" dirty="0" err="1"/>
              <a:t>вкладчика</a:t>
            </a:r>
            <a:r>
              <a:rPr sz="1600" dirty="0"/>
              <a:t/>
            </a:r>
            <a:r>
              <a:rPr sz="1600" dirty="0" err="1"/>
              <a:t>или</a:t>
            </a:r>
            <a:r>
              <a:rPr sz="1600" dirty="0"/>
              <a:t/>
            </a:r>
            <a:r>
              <a:rPr sz="1600" dirty="0" err="1"/>
              <a:t>по</a:t>
            </a:r>
            <a:r>
              <a:rPr sz="1600" dirty="0"/>
              <a:t/>
            </a:r>
            <a:r>
              <a:rPr sz="1600" dirty="0" err="1"/>
              <a:t>закону</a:t>
            </a:r>
            <a:r>
              <a:rPr sz="1600" dirty="0"/>
              <a:t>. </a:t>
            </a:r>
            <a:endParaRPr sz="1600" b="1" dirty="0"/>
          </a:p>
        </p:txBody>
      </p:sp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611560" y="836712"/>
            <a:ext cx="3871342" cy="667660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НАСЛЕДОВАНИЕ</a:t>
            </a:r>
          </a:p>
        </p:txBody>
      </p:sp>
      <p:pic>
        <p:nvPicPr>
          <p:cNvPr id="203" name="image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475" y="1628800"/>
            <a:ext cx="2930493" cy="1944216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27584" y="3789040"/>
            <a:ext cx="7632849" cy="2492986"/>
          </a:xfrm>
          <a:prstGeom prst="rect">
            <a:avLst/>
          </a:prstGeom>
          <a:noFill/>
          <a:ln w="28575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/>
            </a:r>
            <a:r>
              <a:rPr kumimoji="0" lang="ru-RU" sz="20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Кто</a:t>
            </a:r>
            <a:r>
              <a:rPr kumimoji="0" lang="ru-RU" sz="2000" b="1" i="0" u="none" strike="noStrike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может получить денежные средства со вклада:</a:t>
            </a:r>
            <a:endParaRPr kumimoji="0" lang="ru-RU" sz="1800" b="1" i="0" u="none" strike="noStrike" cap="none" spc="0" normalizeH="0" dirty="0" smtClean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В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случае смерти вкладчика, 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наследники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могут получить денежные средства во вкладах или на счетах в банках в любое время до истечения 6 месяцев со дня наступления в право наследования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 smtClean="0"/>
              <a:t> Лица, которые </a:t>
            </a:r>
            <a:r>
              <a:rPr lang="ru-RU" b="1" dirty="0" smtClean="0">
                <a:solidFill>
                  <a:schemeClr val="tx1"/>
                </a:solidFill>
              </a:rPr>
              <a:t>понесли финансовые растраты </a:t>
            </a:r>
            <a:r>
              <a:rPr lang="ru-RU" dirty="0" smtClean="0"/>
              <a:t>на похороны и лечение вкладчика </a:t>
            </a:r>
            <a:r>
              <a:rPr lang="ru-RU" b="1" dirty="0" smtClean="0"/>
              <a:t>(сохранив все чеки)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Мисселинг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Один финансовый продукт продают под видом другого. </a:t>
            </a:r>
          </a:p>
          <a:p>
            <a:pPr marL="0" indent="0">
              <a:buNone/>
            </a:pPr>
            <a:r>
              <a:rPr lang="ru-RU" dirty="0" smtClean="0"/>
              <a:t>При этом консультанты не рассказывают обо всех его особенностях и рисках, — пояснили Лайфу в пресс-службе Центробанка. — Как правило, граждане сталкиваются с мисселингом при продаже небанковских услуг в банках, где консультанты недоговаривают либо намеренно искажают информацию, чтобы продать тот или иной продукт.</a:t>
            </a:r>
          </a:p>
          <a:p>
            <a:pPr marL="0" indent="0">
              <a:buNone/>
            </a:pPr>
            <a:r>
              <a:rPr lang="ru-RU" dirty="0" smtClean="0"/>
              <a:t>По словам представителей ЦБ, чаще всего жертвами мисселинга становятся клиенты, приобретающие полис инвестиционного страхования жизни вместо банковского вклада. Вложения в ИСЖ не защищены государством, и люди, которые его открывают, рискуют получить убытки. Также при вложениях в ИСЖ нельзя вернуть всю сумму до истечения срока действия договора — от трёх до пяти лет.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383066" y="1111087"/>
            <a:ext cx="5480735" cy="715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501" tIns="42501" rIns="42501" bIns="42501"/>
          <a:lstStyle/>
          <a:p>
            <a:pPr algn="ctr">
              <a:lnSpc>
                <a:spcPct val="100000"/>
              </a:lnSpc>
            </a:pPr>
            <a:r>
              <a:rPr lang="ru-RU" sz="154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БАНКОВСКАЯ КАРТА</a:t>
            </a:r>
            <a:endParaRPr lang="ru-RU" sz="154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Рисунок 2"/>
          <p:cNvPicPr/>
          <p:nvPr/>
        </p:nvPicPr>
        <p:blipFill>
          <a:blip r:embed="rId5" cstate="print"/>
          <a:stretch/>
        </p:blipFill>
        <p:spPr>
          <a:xfrm>
            <a:off x="244173" y="1826822"/>
            <a:ext cx="8655655" cy="4180461"/>
          </a:xfrm>
          <a:prstGeom prst="rect">
            <a:avLst/>
          </a:prstGeom>
          <a:ln>
            <a:noFill/>
          </a:ln>
        </p:spPr>
      </p:pic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75FE75BD-6E06-4F6F-883D-197524FA11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37795" y="5957758"/>
            <a:ext cx="521505" cy="5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43"/>
    </mc:Choice>
    <mc:Fallback xmlns="">
      <p:transition spd="slow" advTm="22343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82560" cy="849696"/>
          </a:xfrm>
          <a:prstGeom prst="rect">
            <a:avLst/>
          </a:prstGeom>
        </p:spPr>
        <p:txBody>
          <a:bodyPr anchor="t"/>
          <a:lstStyle>
            <a:lvl1pPr defTabSz="548640">
              <a:defRPr sz="26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КАК НЕ СТАТЬ ЖЕРТВОЙ ФИНАНСОВОЙ ПИРАМИДЫ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4257040" y="2409025"/>
            <a:ext cx="4267201" cy="33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dirty="0"/>
          </a:p>
        </p:txBody>
      </p:sp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323528" y="836712"/>
            <a:ext cx="7895591" cy="667661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ФИНАНСОВАЯ ПИРАМИДА</a:t>
            </a:r>
          </a:p>
        </p:txBody>
      </p:sp>
      <p:grpSp>
        <p:nvGrpSpPr>
          <p:cNvPr id="2" name="Group 437"/>
          <p:cNvGrpSpPr/>
          <p:nvPr/>
        </p:nvGrpSpPr>
        <p:grpSpPr>
          <a:xfrm>
            <a:off x="4572000" y="2060848"/>
            <a:ext cx="4176464" cy="2426496"/>
            <a:chOff x="432048" y="436017"/>
            <a:chExt cx="3970285" cy="2439865"/>
          </a:xfrm>
        </p:grpSpPr>
        <p:sp>
          <p:nvSpPr>
            <p:cNvPr id="435" name="Shape 435"/>
            <p:cNvSpPr/>
            <p:nvPr/>
          </p:nvSpPr>
          <p:spPr>
            <a:xfrm>
              <a:off x="432048" y="436017"/>
              <a:ext cx="3970285" cy="2321714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432048" y="508422"/>
              <a:ext cx="3970285" cy="23674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sz="1400" dirty="0" err="1"/>
                <a:t>Финансовая</a:t>
              </a:r>
              <a:r>
                <a:rPr sz="1400" dirty="0"/>
                <a:t/>
              </a:r>
              <a:r>
                <a:rPr sz="1400" dirty="0" err="1"/>
                <a:t>пирамида</a:t>
              </a:r>
              <a:r>
                <a:rPr sz="1400" dirty="0"/>
                <a:t> – </a:t>
              </a:r>
              <a:r>
                <a:rPr sz="1400" dirty="0" err="1"/>
                <a:t>схема</a:t>
              </a:r>
              <a:r>
                <a:rPr sz="1400" dirty="0"/>
                <a:t/>
              </a:r>
              <a:r>
                <a:rPr sz="1400" dirty="0" err="1"/>
                <a:t>инвестиционного</a:t>
              </a:r>
              <a:r>
                <a:rPr sz="1400" dirty="0"/>
                <a:t/>
              </a:r>
              <a:r>
                <a:rPr sz="1400" dirty="0" err="1"/>
                <a:t>мошенничества</a:t>
              </a:r>
              <a:r>
                <a:rPr sz="1400" dirty="0"/>
                <a:t>, в </a:t>
              </a:r>
              <a:r>
                <a:rPr sz="1400" dirty="0" err="1"/>
                <a:t>которой</a:t>
              </a:r>
              <a:r>
                <a:rPr sz="1400" dirty="0"/>
                <a:t/>
              </a:r>
              <a:r>
                <a:rPr sz="1400" dirty="0" err="1"/>
                <a:t>доход</a:t>
              </a:r>
              <a:r>
                <a:rPr sz="1400" dirty="0"/>
                <a:t/>
              </a:r>
              <a:r>
                <a:rPr sz="1400" dirty="0" err="1"/>
                <a:t>по</a:t>
              </a:r>
              <a:r>
                <a:rPr sz="1400" dirty="0"/>
                <a:t/>
              </a:r>
              <a:r>
                <a:rPr sz="1400" dirty="0" err="1"/>
                <a:t>привлеченным</a:t>
              </a:r>
              <a:r>
                <a:rPr sz="1400" dirty="0"/>
                <a:t/>
              </a:r>
              <a:r>
                <a:rPr sz="1400" dirty="0" err="1"/>
                <a:t>денежным</a:t>
              </a:r>
              <a:r>
                <a:rPr sz="1400" dirty="0"/>
                <a:t/>
              </a:r>
              <a:r>
                <a:rPr sz="1400" dirty="0" err="1"/>
                <a:t>средствам</a:t>
              </a:r>
              <a:r>
                <a:rPr sz="1400" dirty="0"/>
                <a:t/>
              </a:r>
              <a:r>
                <a:rPr sz="1400" dirty="0" err="1"/>
                <a:t>образуется</a:t>
              </a:r>
              <a:r>
                <a:rPr sz="1400" dirty="0"/>
                <a:t/>
              </a:r>
              <a:r>
                <a:rPr sz="1400" dirty="0" err="1"/>
                <a:t>не</a:t>
              </a:r>
              <a:r>
                <a:rPr sz="1400" dirty="0"/>
                <a:t/>
              </a:r>
              <a:r>
                <a:rPr sz="1400" dirty="0" err="1"/>
                <a:t>за</a:t>
              </a:r>
              <a:r>
                <a:rPr sz="1400" dirty="0"/>
                <a:t/>
              </a:r>
              <a:r>
                <a:rPr sz="1400" dirty="0" err="1"/>
                <a:t>счет</a:t>
              </a:r>
              <a:r>
                <a:rPr sz="1400" dirty="0"/>
                <a:t/>
              </a:r>
              <a:r>
                <a:rPr sz="1400" dirty="0" err="1"/>
                <a:t>вложения</a:t>
              </a:r>
              <a:r>
                <a:rPr sz="1400" dirty="0"/>
                <a:t/>
              </a:r>
              <a:r>
                <a:rPr sz="1400" dirty="0" err="1"/>
                <a:t>их</a:t>
              </a:r>
              <a:r>
                <a:rPr sz="1400" dirty="0"/>
                <a:t> в </a:t>
              </a:r>
              <a:r>
                <a:rPr sz="1400" dirty="0" err="1"/>
                <a:t>прибыльные</a:t>
              </a:r>
              <a:r>
                <a:rPr sz="1400" dirty="0"/>
                <a:t/>
              </a:r>
              <a:r>
                <a:rPr sz="1400" dirty="0" err="1"/>
                <a:t>активы</a:t>
              </a:r>
              <a:r>
                <a:rPr sz="1400" dirty="0"/>
                <a:t>, а </a:t>
              </a:r>
              <a:r>
                <a:rPr sz="1400" dirty="0" err="1"/>
                <a:t>за</a:t>
              </a:r>
              <a:r>
                <a:rPr sz="1400" dirty="0"/>
                <a:t/>
              </a:r>
              <a:r>
                <a:rPr sz="1400" dirty="0" err="1"/>
                <a:t>счет</a:t>
              </a:r>
              <a:r>
                <a:rPr sz="1400" dirty="0"/>
                <a:t/>
              </a:r>
              <a:r>
                <a:rPr sz="1400" dirty="0" err="1"/>
                <a:t>поступления</a:t>
              </a:r>
              <a:r>
                <a:rPr sz="1400" dirty="0"/>
                <a:t/>
              </a:r>
              <a:r>
                <a:rPr sz="1400" dirty="0" err="1"/>
                <a:t>денежных</a:t>
              </a:r>
              <a:r>
                <a:rPr sz="1400" dirty="0"/>
                <a:t/>
              </a:r>
              <a:r>
                <a:rPr sz="1400" dirty="0" err="1"/>
                <a:t>средств</a:t>
              </a:r>
              <a:r>
                <a:rPr sz="1400" dirty="0"/>
                <a:t/>
              </a:r>
              <a:r>
                <a:rPr sz="1400" dirty="0" err="1"/>
                <a:t>от</a:t>
              </a:r>
              <a:r>
                <a:rPr sz="1400" dirty="0"/>
                <a:t/>
              </a:r>
              <a:r>
                <a:rPr sz="1400" dirty="0" err="1"/>
                <a:t>привлечения</a:t>
              </a:r>
              <a:r>
                <a:rPr sz="1400" dirty="0"/>
                <a:t/>
              </a:r>
              <a:r>
                <a:rPr sz="1400" dirty="0" err="1"/>
                <a:t>новых</a:t>
              </a:r>
              <a:r>
                <a:rPr sz="1400" dirty="0"/>
                <a:t/>
              </a:r>
              <a:r>
                <a:rPr sz="1400" dirty="0" err="1"/>
                <a:t>инвесторов</a:t>
              </a:r>
              <a:r>
                <a:rPr sz="1400" dirty="0"/>
                <a:t>.</a:t>
              </a:r>
            </a:p>
          </p:txBody>
        </p:sp>
      </p:grpSp>
      <p:pic>
        <p:nvPicPr>
          <p:cNvPr id="438" name="image22.png" descr="Снимок экрана 2016-02-26 в 16.59.3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3333750" cy="2882471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55576" y="4935363"/>
            <a:ext cx="7560840" cy="1661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 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Опасность пирамиды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заключается в том, что рано или поздно она рухнет. Слишком много вкладчиков одновременно захотят продать свои ценные бумаги. Организаторы поймут, что расплатиться со всеми не получится, приостановят выплаты, а потом скроются с оставшимися деньгами.</a:t>
            </a:r>
          </a:p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1043608" y="2204864"/>
            <a:ext cx="7508241" cy="400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Во-первых</a:t>
            </a:r>
            <a:r>
              <a:rPr b="0" dirty="0">
                <a:solidFill>
                  <a:srgbClr val="4D4D4C"/>
                </a:solidFill>
              </a:rPr>
              <a:t>, </a:t>
            </a:r>
            <a:r>
              <a:rPr b="0" dirty="0" err="1">
                <a:solidFill>
                  <a:srgbClr val="4D4D4C"/>
                </a:solidFill>
              </a:rPr>
              <a:t>не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поддавайтесь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на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агрессивную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рекламу</a:t>
            </a:r>
            <a:r>
              <a:rPr b="0" dirty="0">
                <a:solidFill>
                  <a:srgbClr val="4D4D4C"/>
                </a:solidFill>
              </a:rPr>
              <a:t> «</a:t>
            </a:r>
            <a:r>
              <a:rPr b="0" dirty="0" err="1">
                <a:solidFill>
                  <a:srgbClr val="4D4D4C"/>
                </a:solidFill>
              </a:rPr>
              <a:t>легких</a:t>
            </a:r>
            <a:r>
              <a:rPr b="0" dirty="0">
                <a:solidFill>
                  <a:srgbClr val="4D4D4C"/>
                </a:solidFill>
              </a:rPr>
              <a:t> и </a:t>
            </a:r>
            <a:r>
              <a:rPr b="0" dirty="0" err="1">
                <a:solidFill>
                  <a:srgbClr val="4D4D4C"/>
                </a:solidFill>
              </a:rPr>
              <a:t>быстрых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денег</a:t>
            </a:r>
            <a:r>
              <a:rPr b="0" dirty="0">
                <a:solidFill>
                  <a:srgbClr val="4D4D4C"/>
                </a:solidFill>
              </a:rPr>
              <a:t>», </a:t>
            </a:r>
            <a:r>
              <a:rPr b="0" dirty="0" err="1">
                <a:solidFill>
                  <a:srgbClr val="4D4D4C"/>
                </a:solidFill>
              </a:rPr>
              <a:t>гарантированная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доходность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выше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ставки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банковского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депозита</a:t>
            </a:r>
            <a:r>
              <a:rPr b="0" dirty="0">
                <a:solidFill>
                  <a:srgbClr val="4D4D4C"/>
                </a:solidFill>
              </a:rPr>
              <a:t> – </a:t>
            </a:r>
            <a:r>
              <a:rPr b="0" dirty="0" err="1">
                <a:solidFill>
                  <a:srgbClr val="4D4D4C"/>
                </a:solidFill>
              </a:rPr>
              <a:t>повод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задуматься</a:t>
            </a:r>
            <a:r>
              <a:rPr b="0" dirty="0">
                <a:solidFill>
                  <a:srgbClr val="4D4D4C"/>
                </a:solidFill>
              </a:rPr>
              <a:t> о </a:t>
            </a:r>
            <a:r>
              <a:rPr b="0" dirty="0" err="1">
                <a:solidFill>
                  <a:srgbClr val="4D4D4C"/>
                </a:solidFill>
              </a:rPr>
              <a:t>целесообразности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таких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вложений</a:t>
            </a:r>
            <a:r>
              <a:rPr b="0" dirty="0">
                <a:solidFill>
                  <a:srgbClr val="4D4D4C"/>
                </a:solidFill>
              </a:rPr>
              <a:t>. </a:t>
            </a:r>
            <a:endParaRPr dirty="0">
              <a:solidFill>
                <a:srgbClr val="4D4D4C"/>
              </a:solidFill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Во-вторых</a:t>
            </a:r>
            <a:r>
              <a:rPr b="0" dirty="0">
                <a:solidFill>
                  <a:srgbClr val="4D4D4C"/>
                </a:solidFill>
              </a:rPr>
              <a:t>, </a:t>
            </a:r>
            <a:r>
              <a:rPr b="0" dirty="0" err="1">
                <a:solidFill>
                  <a:srgbClr val="4D4D4C"/>
                </a:solidFill>
              </a:rPr>
              <a:t>обратите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внимание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на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следующие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признаки</a:t>
            </a:r>
            <a:r>
              <a:rPr b="0" dirty="0">
                <a:solidFill>
                  <a:srgbClr val="4D4D4C"/>
                </a:solidFill>
              </a:rPr>
              <a:t>, </a:t>
            </a:r>
            <a:r>
              <a:rPr b="0" dirty="0" err="1">
                <a:solidFill>
                  <a:srgbClr val="4D4D4C"/>
                </a:solidFill>
              </a:rPr>
              <a:t>которые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могут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характеризовать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организацию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как</a:t>
            </a:r>
            <a:r>
              <a:rPr b="0" dirty="0">
                <a:solidFill>
                  <a:srgbClr val="4D4D4C"/>
                </a:solidFill>
              </a:rPr>
              <a:t> «</a:t>
            </a:r>
            <a:r>
              <a:rPr b="0" dirty="0" err="1">
                <a:solidFill>
                  <a:srgbClr val="4D4D4C"/>
                </a:solidFill>
              </a:rPr>
              <a:t>финансовую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пирамиду</a:t>
            </a:r>
            <a:r>
              <a:rPr b="0" dirty="0">
                <a:solidFill>
                  <a:srgbClr val="4D4D4C"/>
                </a:solidFill>
              </a:rPr>
              <a:t>»:</a:t>
            </a:r>
            <a:endParaRPr dirty="0">
              <a:solidFill>
                <a:srgbClr val="4D4D4C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Вам</a:t>
            </a:r>
            <a:r>
              <a:rPr dirty="0"/>
              <a:t/>
            </a:r>
            <a:r>
              <a:rPr dirty="0" err="1"/>
              <a:t>объясняют</a:t>
            </a:r>
            <a:r>
              <a:rPr dirty="0"/>
              <a:t/>
            </a:r>
            <a:r>
              <a:rPr dirty="0" err="1"/>
              <a:t>высокую</a:t>
            </a:r>
            <a:r>
              <a:rPr dirty="0"/>
              <a:t/>
            </a:r>
            <a:r>
              <a:rPr dirty="0" err="1"/>
              <a:t>доходность</a:t>
            </a:r>
            <a:r>
              <a:rPr dirty="0"/>
              <a:t/>
            </a:r>
            <a:r>
              <a:rPr dirty="0" err="1"/>
              <a:t>непрозрачными</a:t>
            </a:r>
            <a:r>
              <a:rPr dirty="0"/>
              <a:t/>
            </a:r>
            <a:r>
              <a:rPr dirty="0" err="1"/>
              <a:t>сверхприбыльными</a:t>
            </a:r>
            <a:r>
              <a:rPr dirty="0"/>
              <a:t/>
            </a:r>
            <a:r>
              <a:rPr dirty="0" err="1"/>
              <a:t>проектами</a:t>
            </a:r>
            <a:r>
              <a:rPr dirty="0"/>
              <a:t>, </a:t>
            </a: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этом</a:t>
            </a:r>
            <a:r>
              <a:rPr dirty="0"/>
              <a:t/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раскрывают</a:t>
            </a:r>
            <a:r>
              <a:rPr dirty="0"/>
              <a:t/>
            </a:r>
            <a:r>
              <a:rPr dirty="0" err="1"/>
              <a:t>информацию</a:t>
            </a:r>
            <a:r>
              <a:rPr dirty="0"/>
              <a:t> о </a:t>
            </a:r>
            <a:r>
              <a:rPr dirty="0" err="1"/>
              <a:t>потенциальных</a:t>
            </a:r>
            <a:r>
              <a:rPr dirty="0"/>
              <a:t/>
            </a:r>
            <a:r>
              <a:rPr dirty="0" err="1"/>
              <a:t>рисках</a:t>
            </a:r>
            <a:r>
              <a:rPr dirty="0"/>
              <a:t>. </a:t>
            </a:r>
            <a:r>
              <a:rPr dirty="0" err="1"/>
              <a:t>Проекты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/>
            </a:r>
            <a:r>
              <a:rPr dirty="0" err="1"/>
              <a:t>правило</a:t>
            </a:r>
            <a:r>
              <a:rPr dirty="0"/>
              <a:t>, </a:t>
            </a:r>
            <a:r>
              <a:rPr dirty="0" err="1"/>
              <a:t>находятся</a:t>
            </a:r>
            <a:r>
              <a:rPr dirty="0"/>
              <a:t> в </a:t>
            </a:r>
            <a:r>
              <a:rPr dirty="0" err="1"/>
              <a:t>другой</a:t>
            </a:r>
            <a:r>
              <a:rPr dirty="0"/>
              <a:t/>
            </a:r>
            <a:r>
              <a:rPr dirty="0" err="1"/>
              <a:t>стране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/>
            </a:r>
            <a:r>
              <a:rPr dirty="0" err="1"/>
              <a:t>затрудняет</a:t>
            </a:r>
            <a:r>
              <a:rPr dirty="0"/>
              <a:t/>
            </a:r>
            <a:r>
              <a:rPr dirty="0" err="1"/>
              <a:t>выяснение</a:t>
            </a:r>
            <a:r>
              <a:rPr dirty="0"/>
              <a:t/>
            </a:r>
            <a:r>
              <a:rPr dirty="0" err="1"/>
              <a:t>текущего</a:t>
            </a:r>
            <a:r>
              <a:rPr dirty="0"/>
              <a:t/>
            </a:r>
            <a:r>
              <a:rPr dirty="0" err="1"/>
              <a:t>положения</a:t>
            </a:r>
            <a:r>
              <a:rPr dirty="0"/>
              <a:t/>
            </a:r>
            <a:r>
              <a:rPr dirty="0" err="1"/>
              <a:t>дел</a:t>
            </a:r>
            <a:r>
              <a:rPr dirty="0"/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Организаторы</a:t>
            </a:r>
            <a:r>
              <a:rPr dirty="0"/>
              <a:t/>
            </a:r>
            <a:r>
              <a:rPr dirty="0" err="1"/>
              <a:t>скрывают</a:t>
            </a:r>
            <a:r>
              <a:rPr dirty="0"/>
              <a:t/>
            </a:r>
            <a:r>
              <a:rPr dirty="0" err="1"/>
              <a:t>информацию</a:t>
            </a:r>
            <a:r>
              <a:rPr dirty="0"/>
              <a:t> о </a:t>
            </a:r>
            <a:r>
              <a:rPr dirty="0" err="1"/>
              <a:t>себе</a:t>
            </a:r>
            <a:r>
              <a:rPr dirty="0"/>
              <a:t>, о </a:t>
            </a:r>
            <a:r>
              <a:rPr dirty="0" err="1"/>
              <a:t>наличии</a:t>
            </a:r>
            <a:r>
              <a:rPr dirty="0"/>
              <a:t/>
            </a:r>
            <a:r>
              <a:rPr dirty="0" err="1"/>
              <a:t>лицензий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ведение</a:t>
            </a:r>
            <a:r>
              <a:rPr dirty="0"/>
              <a:t/>
            </a:r>
            <a:r>
              <a:rPr dirty="0" err="1"/>
              <a:t>соответствующей</a:t>
            </a:r>
            <a:r>
              <a:rPr dirty="0"/>
              <a:t/>
            </a:r>
            <a:r>
              <a:rPr dirty="0" err="1"/>
              <a:t>деятельности</a:t>
            </a:r>
            <a:r>
              <a:rPr dirty="0"/>
              <a:t> и </a:t>
            </a:r>
            <a:r>
              <a:rPr dirty="0" err="1"/>
              <a:t>действуют</a:t>
            </a:r>
            <a:r>
              <a:rPr dirty="0"/>
              <a:t/>
            </a:r>
            <a:r>
              <a:rPr dirty="0" err="1"/>
              <a:t>через</a:t>
            </a:r>
            <a:r>
              <a:rPr dirty="0"/>
              <a:t/>
            </a:r>
            <a:r>
              <a:rPr dirty="0" err="1"/>
              <a:t>посредников</a:t>
            </a:r>
            <a:r>
              <a:rPr dirty="0"/>
              <a:t>. </a:t>
            </a:r>
            <a:r>
              <a:rPr dirty="0" err="1"/>
              <a:t>Часто</a:t>
            </a:r>
            <a:r>
              <a:rPr dirty="0"/>
              <a:t/>
            </a:r>
            <a:r>
              <a:rPr dirty="0" err="1"/>
              <a:t>компания</a:t>
            </a:r>
            <a:r>
              <a:rPr dirty="0"/>
              <a:t/>
            </a:r>
            <a:r>
              <a:rPr dirty="0" err="1"/>
              <a:t>зарегистрирована</a:t>
            </a:r>
            <a:r>
              <a:rPr dirty="0"/>
              <a:t/>
            </a:r>
            <a:r>
              <a:rPr dirty="0" err="1"/>
              <a:t>не</a:t>
            </a:r>
            <a:r>
              <a:rPr dirty="0"/>
              <a:t> в </a:t>
            </a:r>
            <a:r>
              <a:rPr dirty="0" err="1"/>
              <a:t>России</a:t>
            </a:r>
            <a:r>
              <a:rPr dirty="0"/>
              <a:t>. 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Вам</a:t>
            </a:r>
            <a:r>
              <a:rPr dirty="0"/>
              <a:t/>
            </a:r>
            <a:r>
              <a:rPr dirty="0" err="1"/>
              <a:t>обещают</a:t>
            </a:r>
            <a:r>
              <a:rPr dirty="0"/>
              <a:t/>
            </a:r>
            <a:r>
              <a:rPr dirty="0" err="1"/>
              <a:t>высокое</a:t>
            </a:r>
            <a:r>
              <a:rPr dirty="0"/>
              <a:t/>
            </a:r>
            <a:r>
              <a:rPr dirty="0" err="1"/>
              <a:t>вознаграждения</a:t>
            </a:r>
            <a:r>
              <a:rPr dirty="0"/>
              <a:t/>
            </a:r>
            <a:r>
              <a:rPr dirty="0" err="1"/>
              <a:t>за</a:t>
            </a:r>
            <a:r>
              <a:rPr dirty="0"/>
              <a:t/>
            </a:r>
            <a:r>
              <a:rPr dirty="0" err="1"/>
              <a:t>приведенных</a:t>
            </a:r>
            <a:r>
              <a:rPr dirty="0"/>
              <a:t/>
            </a:r>
            <a:r>
              <a:rPr dirty="0" err="1"/>
              <a:t>друзей</a:t>
            </a:r>
            <a:r>
              <a:rPr dirty="0"/>
              <a:t>, </a:t>
            </a:r>
            <a:r>
              <a:rPr dirty="0" err="1"/>
              <a:t>знакомых</a:t>
            </a:r>
            <a:r>
              <a:rPr dirty="0"/>
              <a:t/>
            </a:r>
            <a:r>
              <a:rPr dirty="0" err="1"/>
              <a:t>или</a:t>
            </a:r>
            <a:r>
              <a:rPr dirty="0"/>
              <a:t/>
            </a:r>
            <a:r>
              <a:rPr dirty="0" err="1"/>
              <a:t>родственников</a:t>
            </a:r>
            <a:r>
              <a:rPr dirty="0"/>
              <a:t>. </a:t>
            </a:r>
            <a:r>
              <a:rPr dirty="0" err="1"/>
              <a:t>Предлагают</a:t>
            </a:r>
            <a:r>
              <a:rPr dirty="0"/>
              <a:t/>
            </a:r>
            <a:r>
              <a:rPr dirty="0" err="1"/>
              <a:t>построить</a:t>
            </a:r>
            <a:r>
              <a:rPr dirty="0"/>
              <a:t/>
            </a:r>
            <a:r>
              <a:rPr dirty="0" err="1"/>
              <a:t>систему</a:t>
            </a:r>
            <a:r>
              <a:rPr dirty="0"/>
              <a:t/>
            </a:r>
            <a:r>
              <a:rPr dirty="0" err="1"/>
              <a:t>привлечения</a:t>
            </a:r>
            <a:r>
              <a:rPr dirty="0"/>
              <a:t/>
            </a:r>
            <a:r>
              <a:rPr dirty="0" err="1"/>
              <a:t>клиентов</a:t>
            </a:r>
            <a:r>
              <a:rPr dirty="0"/>
              <a:t> и </a:t>
            </a:r>
            <a:r>
              <a:rPr dirty="0" err="1"/>
              <a:t>зарабатывать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ней</a:t>
            </a:r>
            <a:r>
              <a:rPr dirty="0"/>
              <a:t>. </a:t>
            </a:r>
            <a:r>
              <a:rPr dirty="0" err="1"/>
              <a:t>Агрессивно</a:t>
            </a:r>
            <a:r>
              <a:rPr dirty="0"/>
              <a:t/>
            </a:r>
            <a:r>
              <a:rPr dirty="0" err="1"/>
              <a:t>рекламируют</a:t>
            </a:r>
            <a:r>
              <a:rPr dirty="0"/>
              <a:t/>
            </a:r>
            <a:r>
              <a:rPr dirty="0" err="1"/>
              <a:t>свои</a:t>
            </a:r>
            <a:r>
              <a:rPr dirty="0"/>
              <a:t/>
            </a:r>
            <a:r>
              <a:rPr dirty="0" err="1"/>
              <a:t>услуги</a:t>
            </a:r>
            <a:endParaRPr dirty="0"/>
          </a:p>
          <a:p>
            <a:pPr marL="857250" indent="-1143000"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В-</a:t>
            </a:r>
            <a:r>
              <a:rPr dirty="0" err="1"/>
              <a:t>третьих</a:t>
            </a:r>
            <a:r>
              <a:rPr b="0" dirty="0">
                <a:solidFill>
                  <a:srgbClr val="4D4D4C"/>
                </a:solidFill>
              </a:rPr>
              <a:t>, </a:t>
            </a:r>
            <a:r>
              <a:rPr b="0" dirty="0" err="1">
                <a:solidFill>
                  <a:srgbClr val="4D4D4C"/>
                </a:solidFill>
              </a:rPr>
              <a:t>старайтесь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принимать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взвешенные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финансовые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решения</a:t>
            </a:r>
            <a:r>
              <a:rPr b="0" dirty="0">
                <a:solidFill>
                  <a:srgbClr val="4D4D4C"/>
                </a:solidFill>
              </a:rPr>
              <a:t>, </a:t>
            </a:r>
            <a:r>
              <a:rPr b="0" dirty="0" err="1">
                <a:solidFill>
                  <a:srgbClr val="4D4D4C"/>
                </a:solidFill>
              </a:rPr>
              <a:t>не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поддавайтесь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эмоциям</a:t>
            </a:r>
            <a:r>
              <a:rPr b="0" dirty="0">
                <a:solidFill>
                  <a:srgbClr val="4D4D4C"/>
                </a:solidFill>
              </a:rPr>
              <a:t>, </a:t>
            </a:r>
            <a:r>
              <a:rPr b="0" dirty="0" err="1">
                <a:solidFill>
                  <a:srgbClr val="4D4D4C"/>
                </a:solidFill>
              </a:rPr>
              <a:t>повышайте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свои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знания</a:t>
            </a:r>
            <a:r>
              <a:rPr b="0" dirty="0">
                <a:solidFill>
                  <a:srgbClr val="4D4D4C"/>
                </a:solidFill>
              </a:rPr>
              <a:t> в </a:t>
            </a:r>
            <a:r>
              <a:rPr b="0" dirty="0" err="1">
                <a:solidFill>
                  <a:srgbClr val="4D4D4C"/>
                </a:solidFill>
              </a:rPr>
              <a:t>области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финансовой</a:t>
            </a:r>
            <a:r>
              <a:rPr b="0" dirty="0">
                <a:solidFill>
                  <a:srgbClr val="4D4D4C"/>
                </a:solidFill>
              </a:rPr>
              <a:t/>
            </a:r>
            <a:r>
              <a:rPr b="0" dirty="0" err="1">
                <a:solidFill>
                  <a:srgbClr val="4D4D4C"/>
                </a:solidFill>
              </a:rPr>
              <a:t>грамотности</a:t>
            </a:r>
            <a:r>
              <a:rPr b="0" dirty="0">
                <a:solidFill>
                  <a:srgbClr val="4D4D4C"/>
                </a:solidFill>
              </a:rPr>
              <a:t>. </a:t>
            </a:r>
          </a:p>
        </p:txBody>
      </p:sp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xfrm>
            <a:off x="611560" y="980728"/>
            <a:ext cx="6039193" cy="843279"/>
          </a:xfrm>
          <a:prstGeom prst="rect">
            <a:avLst/>
          </a:prstGeom>
        </p:spPr>
        <p:txBody>
          <a:bodyPr/>
          <a:lstStyle>
            <a:lvl1pPr defTabSz="859536">
              <a:defRPr sz="26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ЧТОБЫ НЕ СТАТЬ ЖЕРТВОЙ ПИРАМИДЫ</a:t>
            </a:r>
          </a:p>
        </p:txBody>
      </p:sp>
      <p:pic>
        <p:nvPicPr>
          <p:cNvPr id="458" name="image2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540000" cy="540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467544" y="1412776"/>
            <a:ext cx="7895591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поддавайтесь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агрессивную</a:t>
            </a:r>
            <a:r>
              <a:rPr dirty="0"/>
              <a:t/>
            </a:r>
            <a:r>
              <a:rPr dirty="0" err="1"/>
              <a:t>рекламу</a:t>
            </a:r>
            <a:r>
              <a:rPr dirty="0"/>
              <a:t> «</a:t>
            </a:r>
            <a:r>
              <a:rPr dirty="0" err="1"/>
              <a:t>лёгких</a:t>
            </a:r>
            <a:r>
              <a:rPr dirty="0"/>
              <a:t> и </a:t>
            </a:r>
            <a:r>
              <a:rPr dirty="0" err="1"/>
              <a:t>быстрых</a:t>
            </a:r>
            <a:r>
              <a:rPr dirty="0"/>
              <a:t/>
            </a:r>
            <a:r>
              <a:rPr dirty="0" err="1"/>
              <a:t>денег</a:t>
            </a:r>
            <a:r>
              <a:rPr dirty="0"/>
              <a:t>». </a:t>
            </a:r>
            <a:r>
              <a:rPr dirty="0" err="1"/>
              <a:t>Прежде</a:t>
            </a:r>
            <a:r>
              <a:rPr dirty="0"/>
              <a:t/>
            </a:r>
            <a:r>
              <a:rPr dirty="0" err="1"/>
              <a:t>чем</a:t>
            </a:r>
            <a:r>
              <a:rPr dirty="0"/>
              <a:t/>
            </a:r>
            <a:r>
              <a:rPr dirty="0" err="1"/>
              <a:t>принять</a:t>
            </a:r>
            <a:r>
              <a:rPr dirty="0"/>
              <a:t/>
            </a:r>
            <a:r>
              <a:rPr dirty="0" err="1"/>
              <a:t>решение</a:t>
            </a:r>
            <a:r>
              <a:rPr dirty="0"/>
              <a:t> о </a:t>
            </a:r>
            <a:r>
              <a:rPr dirty="0" err="1"/>
              <a:t>вложении</a:t>
            </a:r>
            <a:r>
              <a:rPr dirty="0"/>
              <a:t/>
            </a:r>
            <a:r>
              <a:rPr dirty="0" err="1"/>
              <a:t>денег</a:t>
            </a:r>
            <a:r>
              <a:rPr dirty="0"/>
              <a:t>, </a:t>
            </a:r>
            <a:r>
              <a:rPr dirty="0" err="1"/>
              <a:t>проверьте</a:t>
            </a:r>
            <a:r>
              <a:rPr dirty="0"/>
              <a:t/>
            </a:r>
            <a:r>
              <a:rPr dirty="0" err="1"/>
              <a:t>поступившее</a:t>
            </a:r>
            <a:r>
              <a:rPr dirty="0"/>
              <a:t/>
            </a:r>
            <a:r>
              <a:rPr dirty="0" err="1"/>
              <a:t>вам</a:t>
            </a:r>
            <a:r>
              <a:rPr dirty="0"/>
              <a:t/>
            </a:r>
            <a:r>
              <a:rPr dirty="0" err="1"/>
              <a:t>предложение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признаки</a:t>
            </a:r>
            <a:r>
              <a:rPr dirty="0"/>
              <a:t/>
            </a:r>
            <a:r>
              <a:rPr dirty="0" err="1"/>
              <a:t>финансовой</a:t>
            </a:r>
            <a:r>
              <a:rPr dirty="0"/>
              <a:t/>
            </a:r>
            <a:r>
              <a:rPr dirty="0" err="1"/>
              <a:t>пирамиды</a:t>
            </a:r>
            <a:r>
              <a:rPr dirty="0"/>
              <a:t>:</a:t>
            </a:r>
          </a:p>
        </p:txBody>
      </p:sp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xfrm>
            <a:off x="467545" y="692696"/>
            <a:ext cx="3384375" cy="843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2000" dirty="0"/>
              <a:t>ПРИЗНАКИ ПИРАМИДЫ</a:t>
            </a:r>
          </a:p>
        </p:txBody>
      </p:sp>
      <p:sp>
        <p:nvSpPr>
          <p:cNvPr id="468" name="Shape 468"/>
          <p:cNvSpPr/>
          <p:nvPr/>
        </p:nvSpPr>
        <p:spPr>
          <a:xfrm>
            <a:off x="2699792" y="2420888"/>
            <a:ext cx="5848570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100" dirty="0" err="1"/>
              <a:t>Призыв</a:t>
            </a:r>
            <a:r>
              <a:rPr sz="1100" dirty="0"/>
              <a:t/>
            </a:r>
            <a:r>
              <a:rPr sz="1100" dirty="0" err="1"/>
              <a:t>не</a:t>
            </a:r>
            <a:r>
              <a:rPr sz="1100" dirty="0"/>
              <a:t/>
            </a:r>
            <a:r>
              <a:rPr sz="1100" dirty="0" err="1"/>
              <a:t>раздумывать</a:t>
            </a:r>
            <a:r>
              <a:rPr sz="1100" dirty="0"/>
              <a:t> и </a:t>
            </a:r>
            <a:r>
              <a:rPr sz="1100" dirty="0" err="1"/>
              <a:t>вкладывать</a:t>
            </a:r>
            <a:r>
              <a:rPr sz="1100" dirty="0"/>
              <a:t/>
            </a:r>
            <a:r>
              <a:rPr sz="1100" dirty="0" err="1"/>
              <a:t>быстро</a:t>
            </a:r>
            <a:r>
              <a:rPr sz="1100" dirty="0"/>
              <a:t/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100" dirty="0" err="1"/>
              <a:t>Обещание</a:t>
            </a:r>
            <a:r>
              <a:rPr sz="1100" dirty="0"/>
              <a:t/>
            </a:r>
            <a:r>
              <a:rPr sz="1100" dirty="0" err="1"/>
              <a:t>сверхвысокой</a:t>
            </a:r>
            <a:r>
              <a:rPr sz="1100" dirty="0"/>
              <a:t/>
            </a:r>
            <a:r>
              <a:rPr sz="1100" dirty="0" err="1"/>
              <a:t>доходности</a:t>
            </a:r>
            <a:r>
              <a:rPr sz="1100" dirty="0"/>
              <a:t/>
            </a:r>
            <a:r>
              <a:rPr sz="1100" dirty="0" err="1"/>
              <a:t>больше</a:t>
            </a:r>
            <a:r>
              <a:rPr sz="1100" dirty="0"/>
              <a:t> 20% </a:t>
            </a:r>
            <a:r>
              <a:rPr sz="1100" dirty="0" err="1"/>
              <a:t>годовых</a:t>
            </a:r>
            <a:r>
              <a:rPr sz="1100" dirty="0"/>
              <a:t/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100" dirty="0" err="1" smtClean="0"/>
              <a:t>Анонимность</a:t>
            </a:r>
            <a:r>
              <a:rPr sz="1100" dirty="0" smtClean="0"/>
              <a:t/>
            </a:r>
            <a:r>
              <a:rPr sz="1100" dirty="0" err="1"/>
              <a:t>организаторов</a:t>
            </a:r>
            <a:r>
              <a:rPr sz="1100" dirty="0"/>
              <a:t> и </a:t>
            </a:r>
            <a:r>
              <a:rPr sz="1100" dirty="0" err="1"/>
              <a:t>отсутствие</a:t>
            </a:r>
            <a:r>
              <a:rPr sz="1100" dirty="0"/>
              <a:t/>
            </a:r>
            <a:r>
              <a:rPr sz="1100" dirty="0" err="1"/>
              <a:t>защиты</a:t>
            </a:r>
            <a:r>
              <a:rPr sz="1100" dirty="0"/>
              <a:t/>
            </a:r>
            <a:r>
              <a:rPr sz="1100" dirty="0" err="1"/>
              <a:t>прав</a:t>
            </a:r>
            <a:r>
              <a:rPr sz="1100" dirty="0"/>
              <a:t/>
            </a:r>
            <a:r>
              <a:rPr sz="1100" dirty="0" err="1"/>
              <a:t>вкладчика</a:t>
            </a:r>
            <a:r>
              <a:rPr sz="1100" dirty="0"/>
              <a:t> в </a:t>
            </a:r>
            <a:r>
              <a:rPr sz="1100" dirty="0" err="1"/>
              <a:t>договоре</a:t>
            </a:r>
            <a:r>
              <a:rPr sz="1100" dirty="0"/>
              <a:t/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100" dirty="0" err="1"/>
              <a:t>Отсутствие</a:t>
            </a:r>
            <a:r>
              <a:rPr sz="1100" dirty="0"/>
              <a:t/>
            </a:r>
            <a:r>
              <a:rPr sz="1100" dirty="0" err="1"/>
              <a:t>информации</a:t>
            </a:r>
            <a:r>
              <a:rPr sz="1100" dirty="0"/>
              <a:t> о </a:t>
            </a:r>
            <a:r>
              <a:rPr sz="1100" dirty="0" err="1"/>
              <a:t>возможны</a:t>
            </a:r>
            <a:r>
              <a:rPr sz="1100" dirty="0"/>
              <a:t/>
            </a:r>
            <a:r>
              <a:rPr sz="1100" dirty="0" err="1"/>
              <a:t>рисках</a:t>
            </a:r>
            <a:endParaRPr sz="1100"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100" dirty="0"/>
              <a:t/>
            </a:r>
            <a:r>
              <a:rPr sz="1100" dirty="0" err="1"/>
              <a:t>Требование</a:t>
            </a:r>
            <a:r>
              <a:rPr sz="1100" dirty="0"/>
              <a:t> , </a:t>
            </a:r>
            <a:r>
              <a:rPr sz="1100" dirty="0" err="1"/>
              <a:t>например</a:t>
            </a:r>
            <a:r>
              <a:rPr sz="1100" dirty="0"/>
              <a:t>, </a:t>
            </a:r>
            <a:r>
              <a:rPr sz="1100" dirty="0" err="1"/>
              <a:t>оплатить</a:t>
            </a:r>
            <a:r>
              <a:rPr sz="1100" dirty="0"/>
              <a:t> «</a:t>
            </a:r>
            <a:r>
              <a:rPr sz="1100" dirty="0" err="1"/>
              <a:t>вступительный</a:t>
            </a:r>
            <a:r>
              <a:rPr sz="1100" dirty="0"/>
              <a:t/>
            </a:r>
            <a:r>
              <a:rPr sz="1100" dirty="0" err="1"/>
              <a:t>взнос</a:t>
            </a:r>
            <a:r>
              <a:rPr sz="1100" dirty="0"/>
              <a:t>», «</a:t>
            </a:r>
            <a:r>
              <a:rPr sz="1100" dirty="0" err="1"/>
              <a:t>обучение</a:t>
            </a:r>
            <a:r>
              <a:rPr sz="1100" dirty="0"/>
              <a:t>», «</a:t>
            </a:r>
            <a:r>
              <a:rPr sz="1100" dirty="0" err="1"/>
              <a:t>участие</a:t>
            </a:r>
            <a:r>
              <a:rPr sz="1100" dirty="0"/>
              <a:t> в </a:t>
            </a:r>
            <a:r>
              <a:rPr sz="1100" dirty="0" err="1"/>
              <a:t>семинаре</a:t>
            </a:r>
            <a:r>
              <a:rPr sz="1100" dirty="0"/>
              <a:t>»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100" dirty="0" err="1"/>
              <a:t>Отсутствие</a:t>
            </a:r>
            <a:r>
              <a:rPr sz="1100" dirty="0"/>
              <a:t/>
            </a:r>
            <a:r>
              <a:rPr sz="1100" dirty="0" err="1"/>
              <a:t>лицензии</a:t>
            </a:r>
            <a:r>
              <a:rPr sz="1100" dirty="0"/>
              <a:t>/ </a:t>
            </a:r>
            <a:r>
              <a:rPr sz="1100" dirty="0" err="1"/>
              <a:t>указание</a:t>
            </a:r>
            <a:r>
              <a:rPr sz="1100" dirty="0"/>
              <a:t/>
            </a:r>
            <a:r>
              <a:rPr sz="1100" dirty="0" err="1"/>
              <a:t>номера</a:t>
            </a:r>
            <a:r>
              <a:rPr sz="1100" dirty="0"/>
              <a:t/>
            </a:r>
            <a:r>
              <a:rPr sz="1100" dirty="0" err="1"/>
              <a:t>чужой</a:t>
            </a:r>
            <a:r>
              <a:rPr sz="1100" dirty="0"/>
              <a:t/>
            </a:r>
            <a:r>
              <a:rPr sz="1100" dirty="0" err="1"/>
              <a:t>лицензии</a:t>
            </a:r>
            <a:r>
              <a:rPr sz="1100" dirty="0"/>
              <a:t>, </a:t>
            </a:r>
            <a:r>
              <a:rPr sz="1100" dirty="0" err="1"/>
              <a:t>или</a:t>
            </a:r>
            <a:r>
              <a:rPr sz="1100" dirty="0"/>
              <a:t/>
            </a:r>
            <a:r>
              <a:rPr sz="1100" dirty="0" err="1"/>
              <a:t>собственной</a:t>
            </a:r>
            <a:r>
              <a:rPr sz="1100" dirty="0"/>
              <a:t>, </a:t>
            </a:r>
            <a:r>
              <a:rPr sz="1100" dirty="0" err="1"/>
              <a:t>но</a:t>
            </a:r>
            <a:r>
              <a:rPr sz="1100" dirty="0"/>
              <a:t/>
            </a:r>
            <a:r>
              <a:rPr sz="1100" dirty="0" err="1"/>
              <a:t>не</a:t>
            </a:r>
            <a:r>
              <a:rPr sz="1100" dirty="0"/>
              <a:t/>
            </a:r>
            <a:r>
              <a:rPr sz="1100" dirty="0" err="1"/>
              <a:t>позволяющей</a:t>
            </a:r>
            <a:r>
              <a:rPr sz="1100" dirty="0"/>
              <a:t/>
            </a:r>
            <a:r>
              <a:rPr sz="1100" dirty="0" err="1"/>
              <a:t>работать</a:t>
            </a:r>
            <a:r>
              <a:rPr sz="1100" dirty="0"/>
              <a:t> с </a:t>
            </a:r>
            <a:r>
              <a:rPr sz="1100" dirty="0" err="1"/>
              <a:t>денежными</a:t>
            </a:r>
            <a:r>
              <a:rPr sz="1100" dirty="0"/>
              <a:t/>
            </a:r>
            <a:r>
              <a:rPr sz="1100" dirty="0" err="1"/>
              <a:t>средствами</a:t>
            </a:r>
            <a:r>
              <a:rPr sz="1100" dirty="0"/>
              <a:t/>
            </a:r>
          </a:p>
        </p:txBody>
      </p:sp>
      <p:pic>
        <p:nvPicPr>
          <p:cNvPr id="469" name="image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20888"/>
            <a:ext cx="2047023" cy="20111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482"/>
          <p:cNvGrpSpPr/>
          <p:nvPr/>
        </p:nvGrpSpPr>
        <p:grpSpPr>
          <a:xfrm>
            <a:off x="539552" y="5013176"/>
            <a:ext cx="7895598" cy="1011091"/>
            <a:chOff x="-1" y="-1"/>
            <a:chExt cx="7895596" cy="1011089"/>
          </a:xfrm>
        </p:grpSpPr>
        <p:sp>
          <p:nvSpPr>
            <p:cNvPr id="14" name="Shape 480"/>
            <p:cNvSpPr/>
            <p:nvPr/>
          </p:nvSpPr>
          <p:spPr>
            <a:xfrm>
              <a:off x="-1" y="-1"/>
              <a:ext cx="7895596" cy="1011089"/>
            </a:xfrm>
            <a:prstGeom prst="rect">
              <a:avLst/>
            </a:prstGeom>
            <a:noFill/>
            <a:ln w="9525" cap="flat">
              <a:solidFill>
                <a:srgbClr val="0EBAC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endParaRPr/>
            </a:p>
          </p:txBody>
        </p:sp>
        <p:sp>
          <p:nvSpPr>
            <p:cNvPr id="15" name="Shape 481"/>
            <p:cNvSpPr/>
            <p:nvPr/>
          </p:nvSpPr>
          <p:spPr>
            <a:xfrm>
              <a:off x="-1" y="0"/>
              <a:ext cx="7895596" cy="802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lnSpc>
                  <a:spcPct val="150000"/>
                </a:lnSpc>
                <a:defRPr sz="1200">
                  <a:solidFill>
                    <a:srgbClr val="4D4D4C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r>
                <a:rPr dirty="0" err="1"/>
                <a:t>Если</a:t>
              </a:r>
              <a:r>
                <a:rPr dirty="0"/>
                <a:t/>
              </a:r>
              <a:r>
                <a:rPr dirty="0" err="1"/>
                <a:t>деньги</a:t>
              </a:r>
              <a:r>
                <a:rPr dirty="0"/>
                <a:t/>
              </a:r>
              <a:r>
                <a:rPr dirty="0" err="1"/>
                <a:t>уже</a:t>
              </a:r>
              <a:r>
                <a:rPr dirty="0"/>
                <a:t/>
              </a:r>
              <a:r>
                <a:rPr dirty="0" err="1"/>
                <a:t>вложены</a:t>
              </a:r>
              <a:r>
                <a:rPr dirty="0"/>
                <a:t> в </a:t>
              </a:r>
              <a:r>
                <a:rPr dirty="0" err="1"/>
                <a:t>сомнительные</a:t>
              </a:r>
              <a:r>
                <a:rPr dirty="0"/>
                <a:t/>
              </a:r>
              <a:r>
                <a:rPr dirty="0" err="1"/>
                <a:t>проекты</a:t>
              </a:r>
              <a:r>
                <a:rPr dirty="0"/>
                <a:t>, </a:t>
              </a:r>
              <a:r>
                <a:rPr dirty="0" err="1"/>
                <a:t>постарайтесь</a:t>
              </a:r>
              <a:r>
                <a:rPr dirty="0"/>
                <a:t/>
              </a:r>
              <a:r>
                <a:rPr dirty="0" err="1"/>
                <a:t>максимально</a:t>
              </a:r>
              <a:r>
                <a:rPr dirty="0"/>
                <a:t/>
              </a:r>
              <a:r>
                <a:rPr dirty="0" err="1"/>
                <a:t>оперативно</a:t>
              </a:r>
              <a:r>
                <a:rPr dirty="0"/>
                <a:t/>
              </a:r>
              <a:r>
                <a:rPr dirty="0" err="1"/>
                <a:t>изъять</a:t>
              </a:r>
              <a:r>
                <a:rPr dirty="0"/>
                <a:t/>
              </a:r>
              <a:r>
                <a:rPr dirty="0" err="1"/>
                <a:t>не</a:t>
              </a:r>
              <a:r>
                <a:rPr dirty="0"/>
                <a:t/>
              </a:r>
              <a:r>
                <a:rPr dirty="0" err="1"/>
                <a:t>только</a:t>
              </a:r>
              <a:r>
                <a:rPr dirty="0"/>
                <a:t/>
              </a:r>
              <a:r>
                <a:rPr dirty="0" err="1"/>
                <a:t>полученную</a:t>
              </a:r>
              <a:r>
                <a:rPr dirty="0"/>
                <a:t/>
              </a:r>
              <a:r>
                <a:rPr dirty="0" err="1"/>
                <a:t>прибыль</a:t>
              </a:r>
              <a:r>
                <a:rPr dirty="0"/>
                <a:t>, </a:t>
              </a:r>
              <a:r>
                <a:rPr dirty="0" err="1"/>
                <a:t>но</a:t>
              </a:r>
              <a:r>
                <a:rPr dirty="0"/>
                <a:t> и </a:t>
              </a:r>
              <a:r>
                <a:rPr dirty="0" err="1"/>
                <a:t>основные</a:t>
              </a:r>
              <a:r>
                <a:rPr dirty="0"/>
                <a:t/>
              </a:r>
              <a:r>
                <a:rPr dirty="0" err="1"/>
                <a:t>вложения</a:t>
              </a:r>
              <a:r>
                <a:rPr dirty="0"/>
                <a:t>. </a:t>
              </a:r>
              <a:r>
                <a:rPr dirty="0" err="1"/>
                <a:t>Не</a:t>
              </a:r>
              <a:r>
                <a:rPr dirty="0"/>
                <a:t/>
              </a:r>
              <a:r>
                <a:rPr dirty="0" err="1"/>
                <a:t>ждите</a:t>
              </a:r>
              <a:r>
                <a:rPr dirty="0"/>
                <a:t>, </a:t>
              </a:r>
              <a:r>
                <a:rPr dirty="0" err="1"/>
                <a:t>когда</a:t>
              </a:r>
              <a:r>
                <a:rPr dirty="0"/>
                <a:t/>
              </a:r>
              <a:r>
                <a:rPr dirty="0" err="1"/>
                <a:t>пирамида</a:t>
              </a:r>
              <a:r>
                <a:rPr dirty="0"/>
                <a:t/>
              </a:r>
              <a:r>
                <a:rPr dirty="0" err="1"/>
                <a:t>развалится</a:t>
              </a:r>
              <a:r>
                <a:rPr dirty="0"/>
                <a:t>, и </a:t>
              </a:r>
              <a:r>
                <a:rPr dirty="0" err="1"/>
                <a:t>не</a:t>
              </a:r>
              <a:r>
                <a:rPr dirty="0"/>
                <a:t/>
              </a:r>
              <a:r>
                <a:rPr dirty="0" err="1"/>
                <a:t>старайтесь</a:t>
              </a:r>
              <a:r>
                <a:rPr dirty="0"/>
                <a:t/>
              </a:r>
              <a:r>
                <a:rPr dirty="0" err="1"/>
                <a:t>компенсировать</a:t>
              </a:r>
              <a:r>
                <a:rPr dirty="0"/>
                <a:t/>
              </a:r>
              <a:r>
                <a:rPr dirty="0" err="1"/>
                <a:t>убытки</a:t>
              </a:r>
              <a:r>
                <a:rPr dirty="0"/>
                <a:t>, </a:t>
              </a:r>
              <a:r>
                <a:rPr dirty="0" err="1"/>
                <a:t>вкладывая</a:t>
              </a:r>
              <a:r>
                <a:rPr dirty="0"/>
                <a:t/>
              </a:r>
              <a:r>
                <a:rPr dirty="0" err="1"/>
                <a:t>новые</a:t>
              </a:r>
              <a:r>
                <a:rPr dirty="0"/>
                <a:t/>
              </a:r>
              <a:r>
                <a:rPr dirty="0" err="1"/>
                <a:t>средства</a:t>
              </a:r>
              <a:r>
                <a:rPr dirty="0"/>
                <a:t>.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70e2698227515e7b6509b65d1864585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671442"/>
            <a:ext cx="3240360" cy="328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112474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БАНКОВСКИХ ВКЛАДОВ</a:t>
            </a:r>
            <a:endParaRPr lang="ru-RU" sz="28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436096" y="1700808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83768" y="1700808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868144" y="2708920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Century Gothic" pitchFamily="34" charset="0"/>
              </a:rPr>
              <a:t>До востребования </a:t>
            </a:r>
            <a:endParaRPr lang="ru-RU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2636912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Century Gothic" pitchFamily="34" charset="0"/>
              </a:rPr>
              <a:t>Срочный </a:t>
            </a:r>
            <a:endParaRPr lang="ru-RU" u="sng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3212976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депозит без указания срока хранения с минимальным процентом.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3068960"/>
            <a:ext cx="33843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itchFamily="34" charset="0"/>
              </a:rPr>
              <a:t>депозит, внесенный на определенный срок. </a:t>
            </a:r>
            <a:endParaRPr lang="ru-RU" dirty="0" smtClean="0">
              <a:latin typeface="Century Gothic" pitchFamily="34" charset="0"/>
            </a:endParaRPr>
          </a:p>
          <a:p>
            <a:endParaRPr lang="ru-RU" sz="600" dirty="0" smtClean="0">
              <a:latin typeface="Century Gothic" pitchFamily="34" charset="0"/>
            </a:endParaRPr>
          </a:p>
          <a:p>
            <a:r>
              <a:rPr lang="ru-RU" dirty="0" smtClean="0">
                <a:latin typeface="Century Gothic" pitchFamily="34" charset="0"/>
              </a:rPr>
              <a:t>Если </a:t>
            </a:r>
            <a:r>
              <a:rPr lang="ru-RU" dirty="0">
                <a:latin typeface="Century Gothic" pitchFamily="34" charset="0"/>
              </a:rPr>
              <a:t>условия вклада подразумевают дополнительные взносы на депозит, то такой вклад называется 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«накопительным» </a:t>
            </a:r>
            <a:r>
              <a:rPr lang="ru-RU" dirty="0">
                <a:latin typeface="Century Gothic" pitchFamily="34" charset="0"/>
              </a:rPr>
              <a:t>– он позволяет копить деньги на вкладе.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2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0000">
            <a:off x="14531" y="2078328"/>
            <a:ext cx="1670637" cy="3303288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>
            <a:spLocks noGrp="1"/>
          </p:cNvSpPr>
          <p:nvPr>
            <p:ph type="title"/>
          </p:nvPr>
        </p:nvSpPr>
        <p:spPr>
          <a:xfrm>
            <a:off x="683568" y="908720"/>
            <a:ext cx="2359177" cy="843279"/>
          </a:xfrm>
          <a:prstGeom prst="rect">
            <a:avLst/>
          </a:prstGeom>
        </p:spPr>
        <p:txBody>
          <a:bodyPr/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РЕЗЮМЕ</a:t>
            </a:r>
          </a:p>
        </p:txBody>
      </p:sp>
      <p:sp>
        <p:nvSpPr>
          <p:cNvPr id="524" name="Shape 524"/>
          <p:cNvSpPr/>
          <p:nvPr/>
        </p:nvSpPr>
        <p:spPr>
          <a:xfrm>
            <a:off x="1835696" y="1700808"/>
            <a:ext cx="6683500" cy="426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Проявляйте</a:t>
            </a:r>
            <a:r>
              <a:rPr dirty="0"/>
              <a:t/>
            </a:r>
            <a:r>
              <a:rPr dirty="0" err="1"/>
              <a:t>бдительность</a:t>
            </a:r>
            <a:r>
              <a:rPr dirty="0"/>
              <a:t> и </a:t>
            </a:r>
            <a:r>
              <a:rPr dirty="0" err="1"/>
              <a:t>внимательность</a:t>
            </a:r>
            <a:r>
              <a:rPr dirty="0"/>
              <a:t> к </a:t>
            </a:r>
            <a:r>
              <a:rPr dirty="0" err="1"/>
              <a:t>своим</a:t>
            </a:r>
            <a:r>
              <a:rPr dirty="0"/>
              <a:t/>
            </a:r>
            <a:r>
              <a:rPr dirty="0" err="1"/>
              <a:t>ежедневным</a:t>
            </a:r>
            <a:r>
              <a:rPr dirty="0"/>
              <a:t/>
            </a:r>
            <a:r>
              <a:rPr dirty="0" err="1"/>
              <a:t>финансовым</a:t>
            </a:r>
            <a:r>
              <a:rPr dirty="0"/>
              <a:t/>
            </a:r>
            <a:r>
              <a:rPr dirty="0" err="1"/>
              <a:t>операциям</a:t>
            </a:r>
            <a:r>
              <a:rPr dirty="0"/>
              <a:t>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Никогда</a:t>
            </a:r>
            <a:r>
              <a:rPr dirty="0"/>
              <a:t/>
            </a:r>
            <a:r>
              <a:rPr dirty="0" err="1"/>
              <a:t>никому</a:t>
            </a:r>
            <a:r>
              <a:rPr dirty="0"/>
              <a:t/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сообщайте</a:t>
            </a:r>
            <a:r>
              <a:rPr dirty="0"/>
              <a:t/>
            </a:r>
            <a:r>
              <a:rPr dirty="0" err="1"/>
              <a:t>ваши</a:t>
            </a:r>
            <a:r>
              <a:rPr dirty="0"/>
              <a:t/>
            </a:r>
            <a:r>
              <a:rPr dirty="0" err="1"/>
              <a:t>пароли</a:t>
            </a:r>
            <a:r>
              <a:rPr dirty="0"/>
              <a:t>, ПИН-</a:t>
            </a:r>
            <a:r>
              <a:rPr dirty="0" err="1"/>
              <a:t>код</a:t>
            </a:r>
            <a:r>
              <a:rPr dirty="0"/>
              <a:t>, CVV.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Используйте</a:t>
            </a:r>
            <a:r>
              <a:rPr dirty="0"/>
              <a:t/>
            </a:r>
            <a:r>
              <a:rPr dirty="0" err="1"/>
              <a:t>антивирусное</a:t>
            </a:r>
            <a:r>
              <a:rPr dirty="0"/>
              <a:t/>
            </a:r>
            <a:r>
              <a:rPr dirty="0" err="1"/>
              <a:t>программное</a:t>
            </a:r>
            <a:r>
              <a:rPr dirty="0"/>
              <a:t/>
            </a:r>
            <a:r>
              <a:rPr dirty="0" err="1"/>
              <a:t>обеспечение</a:t>
            </a:r>
            <a:r>
              <a:rPr dirty="0"/>
              <a:t>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совершении</a:t>
            </a:r>
            <a:r>
              <a:rPr dirty="0"/>
              <a:t/>
            </a:r>
            <a:r>
              <a:rPr dirty="0" err="1"/>
              <a:t>платежей</a:t>
            </a:r>
            <a:r>
              <a:rPr dirty="0"/>
              <a:t> в </a:t>
            </a:r>
            <a:r>
              <a:rPr dirty="0" err="1"/>
              <a:t>интернете</a:t>
            </a:r>
            <a:r>
              <a:rPr dirty="0"/>
              <a:t/>
            </a:r>
            <a:r>
              <a:rPr dirty="0" err="1"/>
              <a:t>обязательно</a:t>
            </a:r>
            <a:r>
              <a:rPr dirty="0"/>
              <a:t/>
            </a:r>
            <a:r>
              <a:rPr dirty="0" err="1"/>
              <a:t>проверяйте</a:t>
            </a:r>
            <a:r>
              <a:rPr dirty="0"/>
              <a:t>, </a:t>
            </a:r>
            <a:r>
              <a:rPr dirty="0" err="1"/>
              <a:t>какой</a:t>
            </a:r>
            <a:r>
              <a:rPr dirty="0"/>
              <a:t> URL </a:t>
            </a:r>
            <a:r>
              <a:rPr dirty="0" err="1"/>
              <a:t>стоит</a:t>
            </a:r>
            <a:r>
              <a:rPr dirty="0"/>
              <a:t> в </a:t>
            </a:r>
            <a:r>
              <a:rPr dirty="0" err="1"/>
              <a:t>адресной</a:t>
            </a:r>
            <a:r>
              <a:rPr dirty="0"/>
              <a:t/>
            </a:r>
            <a:r>
              <a:rPr dirty="0" err="1"/>
              <a:t>строке</a:t>
            </a: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передавайте</a:t>
            </a:r>
            <a:r>
              <a:rPr dirty="0"/>
              <a:t/>
            </a:r>
            <a:r>
              <a:rPr dirty="0" err="1"/>
              <a:t>банковскую</a:t>
            </a:r>
            <a:r>
              <a:rPr dirty="0"/>
              <a:t/>
            </a:r>
            <a:r>
              <a:rPr dirty="0" err="1"/>
              <a:t>карту</a:t>
            </a:r>
            <a:r>
              <a:rPr dirty="0"/>
              <a:t/>
            </a:r>
            <a:r>
              <a:rPr dirty="0" err="1"/>
              <a:t>третьим</a:t>
            </a:r>
            <a:r>
              <a:rPr dirty="0"/>
              <a:t/>
            </a:r>
            <a:r>
              <a:rPr dirty="0" err="1"/>
              <a:t>лицам</a:t>
            </a:r>
            <a:r>
              <a:rPr dirty="0"/>
              <a:t>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Обязательно</a:t>
            </a:r>
            <a:r>
              <a:rPr dirty="0"/>
              <a:t/>
            </a:r>
            <a:r>
              <a:rPr dirty="0" err="1"/>
              <a:t>установите</a:t>
            </a:r>
            <a:r>
              <a:rPr dirty="0"/>
              <a:t/>
            </a:r>
            <a:r>
              <a:rPr dirty="0" err="1"/>
              <a:t>пароль</a:t>
            </a:r>
            <a:r>
              <a:rPr dirty="0"/>
              <a:t/>
            </a:r>
            <a:r>
              <a:rPr dirty="0" err="1"/>
              <a:t>для</a:t>
            </a:r>
            <a:r>
              <a:rPr dirty="0"/>
              <a:t/>
            </a:r>
            <a:r>
              <a:rPr dirty="0" err="1"/>
              <a:t>разблокировки</a:t>
            </a:r>
            <a:r>
              <a:rPr dirty="0"/>
              <a:t/>
            </a:r>
            <a:r>
              <a:rPr dirty="0" err="1"/>
              <a:t>телефона</a:t>
            </a:r>
            <a:r>
              <a:rPr dirty="0"/>
              <a:t>, </a:t>
            </a:r>
            <a:r>
              <a:rPr dirty="0" err="1"/>
              <a:t>особенно</a:t>
            </a:r>
            <a:r>
              <a:rPr dirty="0"/>
              <a:t/>
            </a:r>
            <a:r>
              <a:rPr dirty="0" err="1"/>
              <a:t>если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нем</a:t>
            </a:r>
            <a:r>
              <a:rPr dirty="0"/>
              <a:t/>
            </a:r>
            <a:r>
              <a:rPr dirty="0" err="1"/>
              <a:t>установлено</a:t>
            </a:r>
            <a:r>
              <a:rPr dirty="0"/>
              <a:t/>
            </a:r>
            <a:r>
              <a:rPr dirty="0" err="1"/>
              <a:t>банковское</a:t>
            </a:r>
            <a:r>
              <a:rPr dirty="0"/>
              <a:t/>
            </a:r>
            <a:r>
              <a:rPr dirty="0" err="1"/>
              <a:t>мобильное</a:t>
            </a:r>
            <a:r>
              <a:rPr dirty="0"/>
              <a:t/>
            </a:r>
            <a:r>
              <a:rPr dirty="0" err="1"/>
              <a:t>приложение</a:t>
            </a:r>
            <a:r>
              <a:rPr dirty="0"/>
              <a:t>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Гарантирование</a:t>
            </a:r>
            <a:r>
              <a:rPr dirty="0"/>
              <a:t/>
            </a:r>
            <a:r>
              <a:rPr dirty="0" err="1"/>
              <a:t>доходности</a:t>
            </a:r>
            <a:r>
              <a:rPr dirty="0"/>
              <a:t/>
            </a:r>
            <a:r>
              <a:rPr dirty="0" err="1"/>
              <a:t>по</a:t>
            </a:r>
            <a:r>
              <a:rPr dirty="0"/>
              <a:t/>
            </a:r>
            <a:r>
              <a:rPr dirty="0" err="1"/>
              <a:t>инвестициям</a:t>
            </a:r>
            <a:r>
              <a:rPr dirty="0"/>
              <a:t>, в </a:t>
            </a:r>
            <a:r>
              <a:rPr dirty="0" err="1"/>
              <a:t>несколько</a:t>
            </a:r>
            <a:r>
              <a:rPr dirty="0"/>
              <a:t/>
            </a:r>
            <a:r>
              <a:rPr dirty="0" err="1"/>
              <a:t>раз</a:t>
            </a:r>
            <a:r>
              <a:rPr dirty="0"/>
              <a:t/>
            </a:r>
            <a:r>
              <a:rPr dirty="0" err="1"/>
              <a:t>превышающей</a:t>
            </a:r>
            <a:r>
              <a:rPr dirty="0"/>
              <a:t/>
            </a:r>
            <a:r>
              <a:rPr dirty="0" err="1"/>
              <a:t>рыночный</a:t>
            </a:r>
            <a:r>
              <a:rPr dirty="0"/>
              <a:t/>
            </a:r>
            <a:r>
              <a:rPr dirty="0" err="1"/>
              <a:t>уровень</a:t>
            </a:r>
            <a:r>
              <a:rPr dirty="0"/>
              <a:t>, </a:t>
            </a:r>
            <a:r>
              <a:rPr dirty="0" err="1"/>
              <a:t>является</a:t>
            </a:r>
            <a:r>
              <a:rPr dirty="0"/>
              <a:t/>
            </a:r>
            <a:r>
              <a:rPr dirty="0" err="1"/>
              <a:t>признаком</a:t>
            </a:r>
            <a:r>
              <a:rPr dirty="0"/>
              <a:t/>
            </a:r>
            <a:r>
              <a:rPr dirty="0" err="1"/>
              <a:t>финансовой</a:t>
            </a:r>
            <a:r>
              <a:rPr dirty="0"/>
              <a:t/>
            </a:r>
            <a:r>
              <a:rPr dirty="0" err="1"/>
              <a:t>пирамиды</a:t>
            </a:r>
            <a:r>
              <a:rPr dirty="0"/>
              <a:t>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При</a:t>
            </a:r>
            <a:r>
              <a:rPr dirty="0"/>
              <a:t/>
            </a:r>
            <a:r>
              <a:rPr dirty="0" err="1"/>
              <a:t>получении</a:t>
            </a:r>
            <a:r>
              <a:rPr dirty="0"/>
              <a:t/>
            </a:r>
            <a:r>
              <a:rPr dirty="0" err="1"/>
              <a:t>сомнительных</a:t>
            </a:r>
            <a:r>
              <a:rPr dirty="0"/>
              <a:t> СМС </a:t>
            </a:r>
            <a:r>
              <a:rPr dirty="0" err="1"/>
              <a:t>от</a:t>
            </a:r>
            <a:r>
              <a:rPr dirty="0"/>
              <a:t/>
            </a:r>
            <a:r>
              <a:rPr dirty="0" err="1"/>
              <a:t>банков</a:t>
            </a:r>
            <a:r>
              <a:rPr dirty="0"/>
              <a:t/>
            </a:r>
            <a:r>
              <a:rPr dirty="0" err="1"/>
              <a:t>или</a:t>
            </a:r>
            <a:r>
              <a:rPr dirty="0"/>
              <a:t/>
            </a:r>
            <a:r>
              <a:rPr dirty="0" err="1"/>
              <a:t>лиц</a:t>
            </a:r>
            <a:r>
              <a:rPr dirty="0"/>
              <a:t>, </a:t>
            </a:r>
            <a:r>
              <a:rPr dirty="0" err="1"/>
              <a:t>представившихся</a:t>
            </a:r>
            <a:r>
              <a:rPr dirty="0"/>
              <a:t/>
            </a:r>
            <a:r>
              <a:rPr dirty="0" err="1"/>
              <a:t>родственниками</a:t>
            </a:r>
            <a:r>
              <a:rPr dirty="0"/>
              <a:t>, </a:t>
            </a:r>
            <a:r>
              <a:rPr dirty="0" err="1"/>
              <a:t>позвоните</a:t>
            </a:r>
            <a:r>
              <a:rPr dirty="0"/>
              <a:t> в </a:t>
            </a:r>
            <a:r>
              <a:rPr dirty="0" err="1"/>
              <a:t>банк</a:t>
            </a:r>
            <a:r>
              <a:rPr dirty="0"/>
              <a:t/>
            </a:r>
            <a:r>
              <a:rPr dirty="0" err="1"/>
              <a:t>или</a:t>
            </a:r>
            <a:r>
              <a:rPr dirty="0"/>
              <a:t/>
            </a:r>
            <a:r>
              <a:rPr dirty="0" err="1"/>
              <a:t>родственникам</a:t>
            </a:r>
            <a:r>
              <a:rPr dirty="0"/>
              <a:t>, </a:t>
            </a:r>
            <a:r>
              <a:rPr dirty="0" err="1"/>
              <a:t>уточните</a:t>
            </a:r>
            <a:r>
              <a:rPr dirty="0"/>
              <a:t/>
            </a:r>
            <a:r>
              <a:rPr dirty="0" err="1"/>
              <a:t>информацию</a:t>
            </a:r>
            <a:r>
              <a:rPr dirty="0"/>
              <a:t>. </a:t>
            </a:r>
            <a:r>
              <a:rPr dirty="0" err="1"/>
              <a:t>Не</a:t>
            </a:r>
            <a:r>
              <a:rPr dirty="0"/>
              <a:t/>
            </a:r>
            <a:r>
              <a:rPr dirty="0" err="1"/>
              <a:t>отвечайте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сомнительные</a:t>
            </a:r>
            <a:r>
              <a:rPr dirty="0"/>
              <a:t> СМС.</a:t>
            </a:r>
            <a:endParaRPr dirty="0">
              <a:solidFill>
                <a:srgbClr val="2F77BF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Если</a:t>
            </a:r>
            <a:r>
              <a:rPr dirty="0"/>
              <a:t/>
            </a:r>
            <a:r>
              <a:rPr dirty="0" err="1"/>
              <a:t>Вы</a:t>
            </a:r>
            <a:r>
              <a:rPr dirty="0"/>
              <a:t/>
            </a:r>
            <a:r>
              <a:rPr dirty="0" err="1"/>
              <a:t>стали</a:t>
            </a:r>
            <a:r>
              <a:rPr dirty="0"/>
              <a:t/>
            </a:r>
            <a:r>
              <a:rPr dirty="0" err="1"/>
              <a:t>жертвой</a:t>
            </a:r>
            <a:r>
              <a:rPr dirty="0"/>
              <a:t/>
            </a:r>
            <a:r>
              <a:rPr dirty="0" err="1"/>
              <a:t>финансовых</a:t>
            </a:r>
            <a:r>
              <a:rPr dirty="0"/>
              <a:t/>
            </a:r>
            <a:r>
              <a:rPr dirty="0" err="1"/>
              <a:t>мошенников</a:t>
            </a:r>
            <a:r>
              <a:rPr dirty="0"/>
              <a:t>, </a:t>
            </a:r>
            <a:r>
              <a:rPr dirty="0" err="1"/>
              <a:t>сообщите</a:t>
            </a:r>
            <a:r>
              <a:rPr dirty="0"/>
              <a:t> в </a:t>
            </a:r>
            <a:r>
              <a:rPr dirty="0" err="1"/>
              <a:t>полицию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-184786" y="1100409"/>
            <a:ext cx="5480735" cy="7157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501" tIns="42501" rIns="42501" bIns="42501"/>
          <a:lstStyle/>
          <a:p>
            <a:pPr algn="ctr">
              <a:lnSpc>
                <a:spcPct val="100000"/>
              </a:lnSpc>
            </a:pPr>
            <a:r>
              <a:rPr lang="ru-RU" sz="1711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       </a:t>
            </a:r>
            <a:r>
              <a:rPr lang="ru-RU" sz="154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ОТ ИНФОРМАЦИОННОЙ ЭРЫ  К ЦИФРОВОЙ</a:t>
            </a:r>
            <a:endParaRPr lang="ru-RU" sz="154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35878" y="1565144"/>
            <a:ext cx="8492120" cy="5478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1027" b="1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 </a:t>
            </a:r>
            <a:r>
              <a:rPr lang="ru-RU" sz="1540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/>
            </a:r>
            <a:r>
              <a:rPr lang="ru-RU" sz="1369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      ИНФОРМАЦИОННАЯ ЭРА    </a:t>
            </a:r>
            <a:r>
              <a:rPr lang="ru-RU" sz="1540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                           </a:t>
            </a:r>
            <a:r>
              <a:rPr lang="ru-RU" sz="1540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Tahoma"/>
              </a:rPr>
              <a:t>                </a:t>
            </a:r>
            <a:r>
              <a:rPr lang="ru-RU" sz="1369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ЦИФРОВАЯ ЭРА</a:t>
            </a:r>
            <a:endParaRPr lang="ru-RU" sz="1369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540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 </a:t>
            </a:r>
            <a:r>
              <a:rPr lang="ru-RU" sz="1540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DejaVu Sans"/>
                <a:ea typeface="Tahoma"/>
              </a:rPr>
              <a:t/>
            </a:r>
            <a:r>
              <a:rPr lang="ru-RU" sz="1540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                                                                                                       </a:t>
            </a:r>
            <a:endParaRPr lang="ru-RU" sz="154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1390818" y="2066837"/>
            <a:ext cx="7773305" cy="313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</a:pPr>
            <a:r>
              <a:rPr lang="ru-RU" sz="1540" b="1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1990-2010 </a:t>
            </a:r>
            <a:r>
              <a:rPr lang="ru-RU" sz="1540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                                                              </a:t>
            </a:r>
            <a:r>
              <a:rPr lang="ru-RU" sz="1540" b="1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2010-2030        </a:t>
            </a:r>
            <a:r>
              <a:rPr lang="ru-RU" sz="1540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       </a:t>
            </a:r>
            <a:endParaRPr lang="ru-RU" sz="154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1076" y="2689777"/>
            <a:ext cx="3388108" cy="2620463"/>
          </a:xfrm>
          <a:prstGeom prst="rect">
            <a:avLst/>
          </a:prstGeom>
          <a:ln>
            <a:noFill/>
          </a:ln>
        </p:spPr>
      </p:pic>
      <p:pic>
        <p:nvPicPr>
          <p:cNvPr id="241" name="Рисунок 8"/>
          <p:cNvPicPr/>
          <p:nvPr/>
        </p:nvPicPr>
        <p:blipFill>
          <a:blip r:embed="rId4" cstate="print"/>
          <a:stretch/>
        </p:blipFill>
        <p:spPr>
          <a:xfrm>
            <a:off x="4880010" y="2689776"/>
            <a:ext cx="3555592" cy="2587283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77060E-FD69-42ED-9B3F-DAE896C6B0B8}"/>
              </a:ext>
            </a:extLst>
          </p:cNvPr>
          <p:cNvSpPr/>
          <p:nvPr/>
        </p:nvSpPr>
        <p:spPr>
          <a:xfrm>
            <a:off x="444668" y="5886983"/>
            <a:ext cx="4565673" cy="303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69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</a:t>
            </a:r>
            <a:r>
              <a:rPr lang="ru-RU" sz="136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стал началом  роста цифровых инноваций. </a:t>
            </a:r>
          </a:p>
        </p:txBody>
      </p:sp>
    </p:spTree>
    <p:extLst>
      <p:ext uri="{BB962C8B-B14F-4D97-AF65-F5344CB8AC3E}">
        <p14:creationId xmlns:p14="http://schemas.microsoft.com/office/powerpoint/2010/main" val="27053294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82560" cy="849696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548640">
              <a:defRPr sz="26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sz="3200" dirty="0" err="1"/>
              <a:t>Мошенничества</a:t>
            </a:r>
            <a:r>
              <a:rPr sz="3200" dirty="0"/>
              <a:t> с </a:t>
            </a:r>
            <a:r>
              <a:rPr sz="3200" dirty="0" err="1" smtClean="0"/>
              <a:t>использовани</a:t>
            </a:r>
            <a:r>
              <a:rPr lang="ru-RU" sz="3200" dirty="0" smtClean="0"/>
              <a:t>е</a:t>
            </a:r>
            <a:r>
              <a:rPr sz="3200" dirty="0" smtClean="0"/>
              <a:t>м </a:t>
            </a:r>
            <a:r>
              <a:rPr sz="3200" dirty="0" err="1"/>
              <a:t>банковских</a:t>
            </a:r>
            <a:r>
              <a:rPr sz="3200" dirty="0"/>
              <a:t/>
            </a:r>
            <a:r>
              <a:rPr sz="3200" dirty="0" err="1"/>
              <a:t>карт</a:t>
            </a:r>
            <a:endParaRPr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4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20" y="3212976"/>
            <a:ext cx="3565315" cy="2879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133848" y="1946742"/>
            <a:ext cx="4470600" cy="4616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Банковская</a:t>
            </a:r>
            <a:r>
              <a:rPr sz="1400" dirty="0"/>
              <a:t/>
            </a:r>
            <a:r>
              <a:rPr sz="1400" dirty="0" err="1"/>
              <a:t>карта</a:t>
            </a:r>
            <a:r>
              <a:rPr sz="1400" dirty="0"/>
              <a:t> – </a:t>
            </a:r>
            <a:r>
              <a:rPr sz="1400" dirty="0" err="1"/>
              <a:t>удобный</a:t>
            </a:r>
            <a:r>
              <a:rPr sz="1400" dirty="0"/>
              <a:t/>
            </a:r>
            <a:r>
              <a:rPr sz="1400" dirty="0" err="1"/>
              <a:t>инструмент</a:t>
            </a:r>
            <a:r>
              <a:rPr sz="1400" dirty="0"/>
              <a:t/>
            </a:r>
            <a:r>
              <a:rPr sz="1400" dirty="0" err="1"/>
              <a:t>повседневных</a:t>
            </a:r>
            <a:r>
              <a:rPr sz="1400" dirty="0"/>
              <a:t/>
            </a:r>
            <a:r>
              <a:rPr sz="1400" dirty="0" err="1"/>
              <a:t>расчетов</a:t>
            </a:r>
            <a:r>
              <a:rPr sz="1400" dirty="0"/>
              <a:t>.</a:t>
            </a:r>
          </a:p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/>
              <a:t/>
            </a:r>
            <a:endParaRPr sz="1400" b="1" dirty="0">
              <a:solidFill>
                <a:srgbClr val="FCB800"/>
              </a:solidFill>
            </a:endParaRP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Наиболее</a:t>
            </a:r>
            <a:r>
              <a:rPr sz="1400" dirty="0"/>
              <a:t/>
            </a:r>
            <a:r>
              <a:rPr sz="1400" dirty="0" err="1"/>
              <a:t>распространены</a:t>
            </a:r>
            <a:r>
              <a:rPr sz="1400" dirty="0"/>
              <a:t>:</a:t>
            </a:r>
          </a:p>
          <a:p>
            <a:pPr algn="just">
              <a:lnSpc>
                <a:spcPct val="150000"/>
              </a:lnSpc>
              <a:defRPr sz="1200" b="1">
                <a:solidFill>
                  <a:srgbClr val="0EBACE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Дебетовые</a:t>
            </a:r>
            <a:r>
              <a:rPr sz="1400" dirty="0"/>
              <a:t> - </a:t>
            </a:r>
            <a:r>
              <a:rPr sz="1400" dirty="0" err="1"/>
              <a:t>инструмент</a:t>
            </a:r>
            <a:r>
              <a:rPr sz="1400" dirty="0"/>
              <a:t/>
            </a:r>
            <a:r>
              <a:rPr sz="1400" dirty="0" err="1"/>
              <a:t>управления</a:t>
            </a:r>
            <a:r>
              <a:rPr sz="1400" dirty="0"/>
              <a:t/>
            </a:r>
            <a:r>
              <a:rPr sz="1400" dirty="0" err="1"/>
              <a:t>банковским</a:t>
            </a:r>
            <a:r>
              <a:rPr sz="1400" dirty="0"/>
              <a:t/>
            </a:r>
            <a:r>
              <a:rPr sz="1400" dirty="0" err="1"/>
              <a:t>счетом</a:t>
            </a:r>
            <a:r>
              <a:rPr sz="1400" dirty="0"/>
              <a:t>, </a:t>
            </a:r>
            <a:r>
              <a:rPr sz="1400" dirty="0" err="1"/>
              <a:t>на</a:t>
            </a:r>
            <a:r>
              <a:rPr sz="1400" dirty="0"/>
              <a:t/>
            </a:r>
            <a:r>
              <a:rPr sz="1400" dirty="0" err="1"/>
              <a:t>котором</a:t>
            </a:r>
            <a:r>
              <a:rPr sz="1400" dirty="0"/>
              <a:t/>
            </a:r>
            <a:r>
              <a:rPr sz="1400" dirty="0" err="1"/>
              <a:t>размещены</a:t>
            </a:r>
            <a:r>
              <a:rPr sz="1400" dirty="0"/>
              <a:t/>
            </a:r>
            <a:r>
              <a:rPr sz="1400" dirty="0" err="1"/>
              <a:t>собственные</a:t>
            </a:r>
            <a:r>
              <a:rPr sz="1400" dirty="0"/>
              <a:t/>
            </a:r>
            <a:r>
              <a:rPr sz="1400" dirty="0" err="1"/>
              <a:t>средства</a:t>
            </a:r>
            <a:r>
              <a:rPr sz="1400" dirty="0"/>
              <a:t/>
            </a:r>
            <a:r>
              <a:rPr sz="1400" dirty="0" err="1"/>
              <a:t>держателя</a:t>
            </a:r>
            <a:r>
              <a:rPr sz="1400" dirty="0"/>
              <a:t/>
            </a:r>
            <a:r>
              <a:rPr sz="1400" dirty="0" err="1"/>
              <a:t>карты</a:t>
            </a:r>
            <a:r>
              <a:rPr sz="1400" dirty="0"/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400"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Кредитные</a:t>
            </a:r>
            <a:r>
              <a:rPr sz="1400" dirty="0"/>
              <a:t> - </a:t>
            </a:r>
            <a:r>
              <a:rPr sz="1400" dirty="0" err="1"/>
              <a:t>это</a:t>
            </a:r>
            <a:r>
              <a:rPr sz="1400" dirty="0"/>
              <a:t/>
            </a:r>
            <a:r>
              <a:rPr sz="1400" dirty="0" err="1" smtClean="0"/>
              <a:t>банковск</a:t>
            </a:r>
            <a:r>
              <a:rPr lang="ru-RU" sz="1400" dirty="0" err="1" smtClean="0"/>
              <a:t>ие</a:t>
            </a:r>
            <a:r>
              <a:rPr sz="1400" dirty="0" smtClean="0"/>
              <a:t/>
            </a:r>
            <a:r>
              <a:rPr sz="1400" dirty="0" err="1" smtClean="0"/>
              <a:t>карт</a:t>
            </a:r>
            <a:r>
              <a:rPr lang="ru-RU" sz="1400" dirty="0" err="1" smtClean="0"/>
              <a:t>ы</a:t>
            </a:r>
            <a:r>
              <a:rPr sz="1400" dirty="0" smtClean="0"/>
              <a:t>, </a:t>
            </a:r>
            <a:r>
              <a:rPr sz="1400" dirty="0" err="1" smtClean="0"/>
              <a:t>позволяющ</a:t>
            </a:r>
            <a:r>
              <a:rPr lang="ru-RU" sz="1400" dirty="0" err="1" smtClean="0"/>
              <a:t>ие</a:t>
            </a:r>
            <a:r>
              <a:rPr sz="1400" dirty="0" smtClean="0"/>
              <a:t/>
            </a:r>
            <a:r>
              <a:rPr sz="1400" dirty="0" err="1"/>
              <a:t>на</a:t>
            </a:r>
            <a:r>
              <a:rPr sz="1400" dirty="0"/>
              <a:t/>
            </a:r>
            <a:r>
              <a:rPr sz="1400" dirty="0" err="1"/>
              <a:t>основании</a:t>
            </a:r>
            <a:r>
              <a:rPr sz="1400" dirty="0"/>
              <a:t/>
            </a:r>
            <a:r>
              <a:rPr sz="1400" dirty="0" err="1"/>
              <a:t>заключенного</a:t>
            </a:r>
            <a:r>
              <a:rPr sz="1400" dirty="0"/>
              <a:t> с </a:t>
            </a:r>
            <a:r>
              <a:rPr sz="1400" dirty="0" err="1"/>
              <a:t>банком</a:t>
            </a:r>
            <a:r>
              <a:rPr sz="1400" dirty="0"/>
              <a:t/>
            </a:r>
            <a:r>
              <a:rPr sz="1400" dirty="0" err="1"/>
              <a:t>договора</a:t>
            </a:r>
            <a:r>
              <a:rPr sz="1400" dirty="0"/>
              <a:t/>
            </a:r>
            <a:r>
              <a:rPr sz="1400" dirty="0" err="1"/>
              <a:t>брать</a:t>
            </a:r>
            <a:r>
              <a:rPr sz="1400" dirty="0"/>
              <a:t> в </a:t>
            </a:r>
            <a:r>
              <a:rPr sz="1400" dirty="0" err="1"/>
              <a:t>долг</a:t>
            </a:r>
            <a:r>
              <a:rPr sz="1400" dirty="0"/>
              <a:t> у </a:t>
            </a:r>
            <a:r>
              <a:rPr sz="1400" dirty="0" err="1"/>
              <a:t>банка</a:t>
            </a:r>
            <a:r>
              <a:rPr sz="1400" dirty="0"/>
              <a:t/>
            </a:r>
            <a:r>
              <a:rPr sz="1400" dirty="0" err="1"/>
              <a:t>определенные</a:t>
            </a:r>
            <a:r>
              <a:rPr sz="1400" dirty="0"/>
              <a:t/>
            </a:r>
            <a:r>
              <a:rPr sz="1400" dirty="0" err="1"/>
              <a:t>суммы</a:t>
            </a:r>
            <a:r>
              <a:rPr sz="1400" dirty="0"/>
              <a:t/>
            </a:r>
            <a:r>
              <a:rPr sz="1400" dirty="0" err="1"/>
              <a:t>денег</a:t>
            </a:r>
            <a:r>
              <a:rPr sz="1400" dirty="0"/>
              <a:t> в </a:t>
            </a:r>
            <a:r>
              <a:rPr sz="1400" dirty="0" err="1"/>
              <a:t>пределах</a:t>
            </a:r>
            <a:r>
              <a:rPr sz="1400" dirty="0"/>
              <a:t/>
            </a:r>
            <a:r>
              <a:rPr sz="1400" dirty="0" err="1"/>
              <a:t>установленного</a:t>
            </a:r>
            <a:r>
              <a:rPr sz="1400" dirty="0"/>
              <a:t/>
            </a:r>
            <a:r>
              <a:rPr sz="1400" dirty="0" err="1"/>
              <a:t>кредитного</a:t>
            </a:r>
            <a:r>
              <a:rPr sz="1400" dirty="0"/>
              <a:t/>
            </a:r>
            <a:r>
              <a:rPr sz="1400" dirty="0" err="1"/>
              <a:t>лимита</a:t>
            </a:r>
            <a:r>
              <a:rPr sz="1400" dirty="0"/>
              <a:t>. </a:t>
            </a:r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4133851" y="1286345"/>
            <a:ext cx="4390393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КАРТА</a:t>
            </a:r>
          </a:p>
        </p:txBody>
      </p:sp>
      <p:sp>
        <p:nvSpPr>
          <p:cNvPr id="175" name="Shape 175"/>
          <p:cNvSpPr/>
          <p:nvPr/>
        </p:nvSpPr>
        <p:spPr>
          <a:xfrm>
            <a:off x="755576" y="1556792"/>
            <a:ext cx="2456841" cy="1017903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/>
              <a:t>7 </a:t>
            </a:r>
            <a:r>
              <a:rPr sz="1400" dirty="0" err="1"/>
              <a:t>из</a:t>
            </a:r>
            <a:r>
              <a:rPr sz="1400" dirty="0"/>
              <a:t> 10 </a:t>
            </a:r>
            <a:r>
              <a:rPr sz="1400" dirty="0" err="1"/>
              <a:t>совершеннолетних</a:t>
            </a:r>
            <a:r>
              <a:rPr sz="1400" dirty="0"/>
              <a:t/>
            </a:r>
            <a:r>
              <a:rPr sz="1400" dirty="0" err="1"/>
              <a:t>россиян</a:t>
            </a:r>
            <a:r>
              <a:rPr sz="1400" dirty="0"/>
              <a:t/>
            </a:r>
            <a:r>
              <a:rPr sz="1400" dirty="0" err="1"/>
              <a:t>владеют</a:t>
            </a:r>
            <a:r>
              <a:rPr sz="1400" dirty="0"/>
              <a:t/>
            </a:r>
            <a:r>
              <a:rPr sz="1400" dirty="0" err="1"/>
              <a:t>банковскими</a:t>
            </a:r>
            <a:r>
              <a:rPr sz="1400" dirty="0"/>
              <a:t/>
            </a:r>
            <a:r>
              <a:rPr sz="1400" dirty="0" err="1"/>
              <a:t>картами</a:t>
            </a:r>
            <a:r>
              <a:rPr sz="1400" dirty="0"/>
              <a:t>*</a:t>
            </a:r>
            <a:r>
              <a:rPr sz="1400" b="1" dirty="0">
                <a:solidFill>
                  <a:srgbClr val="0EBACE"/>
                </a:solidFill>
              </a:rPr>
              <a:t/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772569" y="4685251"/>
            <a:ext cx="7598862" cy="1150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sz="1600" dirty="0" err="1"/>
              <a:t>Способы</a:t>
            </a:r>
            <a:r>
              <a:rPr sz="1600" dirty="0"/>
              <a:t/>
            </a:r>
            <a:r>
              <a:rPr sz="1600" dirty="0" err="1"/>
              <a:t>обмана</a:t>
            </a:r>
            <a:r>
              <a:rPr sz="1600" dirty="0"/>
              <a:t/>
            </a:r>
            <a:r>
              <a:rPr sz="1600" dirty="0" err="1"/>
              <a:t>людей</a:t>
            </a:r>
            <a:r>
              <a:rPr sz="1600" dirty="0"/>
              <a:t> и </a:t>
            </a:r>
            <a:r>
              <a:rPr sz="1600" dirty="0" err="1"/>
              <a:t>кражи</a:t>
            </a:r>
            <a:r>
              <a:rPr sz="1600" dirty="0"/>
              <a:t/>
            </a:r>
            <a:r>
              <a:rPr sz="1600" dirty="0" err="1"/>
              <a:t>денег</a:t>
            </a:r>
            <a:r>
              <a:rPr sz="1600" dirty="0"/>
              <a:t> с </a:t>
            </a:r>
            <a:r>
              <a:rPr sz="1600" dirty="0" err="1"/>
              <a:t>их</a:t>
            </a:r>
            <a:r>
              <a:rPr sz="1600" dirty="0"/>
              <a:t/>
            </a:r>
            <a:r>
              <a:rPr sz="1600" dirty="0" err="1"/>
              <a:t>банковских</a:t>
            </a:r>
            <a:r>
              <a:rPr sz="1600" dirty="0"/>
              <a:t/>
            </a:r>
            <a:r>
              <a:rPr sz="1600" dirty="0" err="1"/>
              <a:t>карт</a:t>
            </a:r>
            <a:r>
              <a:rPr sz="1600" dirty="0"/>
              <a:t/>
            </a:r>
            <a:r>
              <a:rPr sz="1600" dirty="0" err="1"/>
              <a:t>разнообразны</a:t>
            </a:r>
            <a:r>
              <a:rPr sz="1600" dirty="0"/>
              <a:t>: </a:t>
            </a:r>
            <a:r>
              <a:rPr sz="1600" dirty="0" err="1"/>
              <a:t>от</a:t>
            </a:r>
            <a:r>
              <a:rPr sz="1600" dirty="0"/>
              <a:t/>
            </a:r>
            <a:r>
              <a:rPr sz="1600" dirty="0" err="1"/>
              <a:t>подглядывания</a:t>
            </a:r>
            <a:r>
              <a:rPr sz="1600" dirty="0"/>
              <a:t/>
            </a:r>
            <a:r>
              <a:rPr sz="1600" dirty="0" err="1"/>
              <a:t>из-за</a:t>
            </a:r>
            <a:r>
              <a:rPr sz="1600" dirty="0"/>
              <a:t/>
            </a:r>
            <a:r>
              <a:rPr sz="1600" dirty="0" err="1"/>
              <a:t>плеча</a:t>
            </a:r>
            <a:r>
              <a:rPr sz="1600" dirty="0"/>
              <a:t/>
            </a:r>
            <a:r>
              <a:rPr sz="1600" dirty="0" err="1"/>
              <a:t>во</a:t>
            </a:r>
            <a:r>
              <a:rPr sz="1600" dirty="0"/>
              <a:t/>
            </a:r>
            <a:r>
              <a:rPr sz="1600" dirty="0" err="1"/>
              <a:t>время</a:t>
            </a:r>
            <a:r>
              <a:rPr sz="1600" dirty="0"/>
              <a:t/>
            </a:r>
            <a:r>
              <a:rPr sz="1600" dirty="0" err="1"/>
              <a:t>операций</a:t>
            </a:r>
            <a:r>
              <a:rPr sz="1600" dirty="0"/>
              <a:t> с </a:t>
            </a:r>
            <a:r>
              <a:rPr sz="1600" dirty="0" err="1"/>
              <a:t>банкоматом</a:t>
            </a:r>
            <a:r>
              <a:rPr sz="1600" dirty="0"/>
              <a:t> и </a:t>
            </a:r>
            <a:r>
              <a:rPr sz="1600" dirty="0" err="1"/>
              <a:t>последующего</a:t>
            </a:r>
            <a:r>
              <a:rPr sz="1600" dirty="0"/>
              <a:t/>
            </a:r>
            <a:r>
              <a:rPr sz="1600" dirty="0" err="1"/>
              <a:t>хищения</a:t>
            </a:r>
            <a:r>
              <a:rPr sz="1600" dirty="0"/>
              <a:t/>
            </a:r>
            <a:r>
              <a:rPr sz="1600" dirty="0" err="1"/>
              <a:t>карты</a:t>
            </a:r>
            <a:r>
              <a:rPr sz="1600" dirty="0"/>
              <a:t/>
            </a:r>
            <a:r>
              <a:rPr sz="1600" dirty="0" err="1"/>
              <a:t>до</a:t>
            </a:r>
            <a:r>
              <a:rPr sz="1600" dirty="0"/>
              <a:t/>
            </a:r>
            <a:r>
              <a:rPr sz="1600" dirty="0" err="1"/>
              <a:t>хакерских</a:t>
            </a:r>
            <a:r>
              <a:rPr sz="1600" dirty="0"/>
              <a:t/>
            </a:r>
            <a:r>
              <a:rPr sz="1600" dirty="0" err="1"/>
              <a:t>атак</a:t>
            </a:r>
            <a:r>
              <a:rPr sz="1600" dirty="0"/>
              <a:t/>
            </a:r>
            <a:r>
              <a:rPr sz="1600" dirty="0" err="1"/>
              <a:t>на</a:t>
            </a:r>
            <a:r>
              <a:rPr sz="1600" dirty="0"/>
              <a:t/>
            </a:r>
            <a:r>
              <a:rPr sz="1600" dirty="0" err="1"/>
              <a:t>программное</a:t>
            </a:r>
            <a:r>
              <a:rPr sz="1600" dirty="0"/>
              <a:t/>
            </a:r>
            <a:r>
              <a:rPr sz="1600" dirty="0" err="1"/>
              <a:t>обеспечение</a:t>
            </a:r>
            <a:r>
              <a:rPr sz="1600" dirty="0"/>
              <a:t>. </a:t>
            </a:r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1309008" y="1246998"/>
            <a:ext cx="6525984" cy="667661"/>
          </a:xfrm>
          <a:prstGeom prst="rect">
            <a:avLst/>
          </a:prstGeom>
        </p:spPr>
        <p:txBody>
          <a:bodyPr/>
          <a:lstStyle>
            <a:lvl1pPr defTabSz="740662">
              <a:defRPr sz="25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СХЕМЫ МОШЕННИЧЕСТВ С КАРТАМИ</a:t>
            </a:r>
          </a:p>
        </p:txBody>
      </p:sp>
      <p:pic>
        <p:nvPicPr>
          <p:cNvPr id="185" name="image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40" y="2204864"/>
            <a:ext cx="7926921" cy="2126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899591" y="1340768"/>
            <a:ext cx="7471839" cy="780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sz="1600" dirty="0" err="1"/>
              <a:t>Предполагает</a:t>
            </a:r>
            <a:r>
              <a:rPr sz="1600" dirty="0"/>
              <a:t/>
            </a:r>
            <a:r>
              <a:rPr sz="1600" dirty="0" err="1"/>
              <a:t>установку</a:t>
            </a:r>
            <a:r>
              <a:rPr sz="1600" dirty="0"/>
              <a:t/>
            </a:r>
            <a:r>
              <a:rPr sz="1600" dirty="0" err="1"/>
              <a:t>специальных</a:t>
            </a:r>
            <a:r>
              <a:rPr sz="1600" dirty="0"/>
              <a:t/>
            </a:r>
            <a:r>
              <a:rPr sz="1600" dirty="0" err="1"/>
              <a:t>устройств</a:t>
            </a:r>
            <a:r>
              <a:rPr sz="1600" dirty="0"/>
              <a:t/>
            </a:r>
            <a:r>
              <a:rPr sz="1600" dirty="0" err="1"/>
              <a:t>на</a:t>
            </a:r>
            <a:r>
              <a:rPr sz="1600" dirty="0"/>
              <a:t/>
            </a:r>
            <a:r>
              <a:rPr sz="1600" dirty="0" err="1"/>
              <a:t>банкоматы</a:t>
            </a:r>
            <a:r>
              <a:rPr sz="1600" dirty="0"/>
              <a:t>, с </a:t>
            </a:r>
            <a:r>
              <a:rPr sz="1600" dirty="0" err="1"/>
              <a:t>помощью</a:t>
            </a:r>
            <a:r>
              <a:rPr sz="1600" dirty="0"/>
              <a:t/>
            </a:r>
            <a:r>
              <a:rPr sz="1600" dirty="0" err="1"/>
              <a:t>которых</a:t>
            </a:r>
            <a:r>
              <a:rPr sz="1600" dirty="0"/>
              <a:t/>
            </a:r>
            <a:r>
              <a:rPr sz="1600" dirty="0" err="1"/>
              <a:t>преступники</a:t>
            </a:r>
            <a:r>
              <a:rPr sz="1600" dirty="0"/>
              <a:t/>
            </a:r>
            <a:r>
              <a:rPr sz="1600" dirty="0" err="1"/>
              <a:t>получают</a:t>
            </a:r>
            <a:r>
              <a:rPr sz="1600" dirty="0"/>
              <a:t/>
            </a:r>
            <a:r>
              <a:rPr sz="1600" dirty="0" err="1"/>
              <a:t>информацию</a:t>
            </a:r>
            <a:r>
              <a:rPr sz="1600" dirty="0"/>
              <a:t> о </a:t>
            </a:r>
            <a:r>
              <a:rPr sz="1600" dirty="0" err="1" smtClean="0"/>
              <a:t>карте</a:t>
            </a:r>
            <a:endParaRPr sz="1600" dirty="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3027164" y="620688"/>
            <a:ext cx="3057004" cy="667661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dirty="0"/>
              <a:t>СКИММИНГ</a:t>
            </a:r>
          </a:p>
        </p:txBody>
      </p:sp>
      <p:pic>
        <p:nvPicPr>
          <p:cNvPr id="195" name="image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572298"/>
            <a:ext cx="1151396" cy="1522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947" y="3573016"/>
            <a:ext cx="3187453" cy="152271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88279" y="2348880"/>
            <a:ext cx="3653949" cy="106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Таковыми</a:t>
            </a:r>
            <a:r>
              <a:rPr dirty="0"/>
              <a:t/>
            </a:r>
            <a:r>
              <a:rPr dirty="0" err="1"/>
              <a:t>выступают</a:t>
            </a:r>
            <a:r>
              <a:rPr dirty="0"/>
              <a:t/>
            </a:r>
            <a:r>
              <a:rPr dirty="0" err="1"/>
              <a:t>накладная</a:t>
            </a:r>
            <a:r>
              <a:rPr dirty="0"/>
              <a:t/>
            </a:r>
            <a:r>
              <a:rPr dirty="0" err="1"/>
              <a:t>клавиатура</a:t>
            </a:r>
            <a:r>
              <a:rPr dirty="0"/>
              <a:t> (</a:t>
            </a:r>
            <a:r>
              <a:rPr dirty="0" err="1"/>
              <a:t>очень</a:t>
            </a:r>
            <a:r>
              <a:rPr dirty="0"/>
              <a:t/>
            </a:r>
            <a:r>
              <a:rPr dirty="0" err="1"/>
              <a:t>похожая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настоящую</a:t>
            </a:r>
            <a:r>
              <a:rPr dirty="0"/>
              <a:t>) и </a:t>
            </a:r>
            <a:r>
              <a:rPr dirty="0" err="1"/>
              <a:t>устройство</a:t>
            </a:r>
            <a:r>
              <a:rPr dirty="0"/>
              <a:t/>
            </a:r>
            <a:r>
              <a:rPr dirty="0" err="1"/>
              <a:t>для</a:t>
            </a:r>
            <a:r>
              <a:rPr dirty="0"/>
              <a:t/>
            </a:r>
            <a:r>
              <a:rPr dirty="0" err="1"/>
              <a:t>считывания</a:t>
            </a:r>
            <a:r>
              <a:rPr dirty="0"/>
              <a:t/>
            </a:r>
            <a:r>
              <a:rPr dirty="0" err="1"/>
              <a:t>данных</a:t>
            </a:r>
            <a:r>
              <a:rPr dirty="0"/>
              <a:t/>
            </a:r>
            <a:r>
              <a:rPr dirty="0" err="1"/>
              <a:t>карты</a:t>
            </a:r>
            <a:r>
              <a:rPr dirty="0"/>
              <a:t>, </a:t>
            </a:r>
            <a:r>
              <a:rPr dirty="0" err="1"/>
              <a:t>которое</a:t>
            </a:r>
            <a:r>
              <a:rPr dirty="0"/>
              <a:t/>
            </a:r>
            <a:r>
              <a:rPr dirty="0" err="1"/>
              <a:t>устанавливается</a:t>
            </a:r>
            <a:r>
              <a:rPr dirty="0"/>
              <a:t/>
            </a:r>
            <a:r>
              <a:rPr dirty="0" err="1"/>
              <a:t>на</a:t>
            </a:r>
            <a:r>
              <a:rPr dirty="0"/>
              <a:t/>
            </a:r>
            <a:r>
              <a:rPr dirty="0" err="1"/>
              <a:t>картридер</a:t>
            </a:r>
            <a:endParaRPr dirty="0"/>
          </a:p>
        </p:txBody>
      </p:sp>
      <p:sp>
        <p:nvSpPr>
          <p:cNvPr id="198" name="Shape 198"/>
          <p:cNvSpPr/>
          <p:nvPr/>
        </p:nvSpPr>
        <p:spPr>
          <a:xfrm>
            <a:off x="4984946" y="2348880"/>
            <a:ext cx="3187454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Вместо</a:t>
            </a:r>
            <a:r>
              <a:rPr dirty="0"/>
              <a:t/>
            </a:r>
            <a:r>
              <a:rPr dirty="0" err="1"/>
              <a:t>клавиатуры</a:t>
            </a:r>
            <a:r>
              <a:rPr dirty="0"/>
              <a:t/>
            </a:r>
            <a:r>
              <a:rPr dirty="0" err="1"/>
              <a:t>может</a:t>
            </a:r>
            <a:r>
              <a:rPr dirty="0"/>
              <a:t/>
            </a:r>
            <a:r>
              <a:rPr dirty="0" err="1"/>
              <a:t>быть</a:t>
            </a:r>
            <a:r>
              <a:rPr dirty="0"/>
              <a:t/>
            </a:r>
            <a:r>
              <a:rPr dirty="0" err="1"/>
              <a:t>установлена</a:t>
            </a:r>
            <a:r>
              <a:rPr dirty="0"/>
              <a:t/>
            </a:r>
            <a:r>
              <a:rPr dirty="0" err="1"/>
              <a:t>миниатюрная</a:t>
            </a:r>
            <a:r>
              <a:rPr dirty="0"/>
              <a:t/>
            </a:r>
            <a:r>
              <a:rPr dirty="0" err="1"/>
              <a:t>камера</a:t>
            </a:r>
            <a:r>
              <a:rPr dirty="0"/>
              <a:t>, </a:t>
            </a:r>
            <a:r>
              <a:rPr dirty="0" err="1"/>
              <a:t>которая</a:t>
            </a:r>
            <a:r>
              <a:rPr dirty="0"/>
              <a:t/>
            </a:r>
            <a:r>
              <a:rPr dirty="0" err="1"/>
              <a:t>заснимет</a:t>
            </a:r>
            <a:r>
              <a:rPr dirty="0"/>
              <a:t/>
            </a:r>
            <a:r>
              <a:rPr dirty="0" err="1"/>
              <a:t>процесс</a:t>
            </a:r>
            <a:r>
              <a:rPr dirty="0"/>
              <a:t/>
            </a:r>
            <a:r>
              <a:rPr b="1" dirty="0" err="1"/>
              <a:t>ввода</a:t>
            </a:r>
            <a:r>
              <a:rPr b="1" dirty="0"/>
              <a:t> ПИН-</a:t>
            </a:r>
            <a:r>
              <a:rPr b="1" dirty="0" err="1"/>
              <a:t>кода</a:t>
            </a:r>
            <a:r>
              <a:rPr dirty="0"/>
              <a:t>.</a:t>
            </a:r>
          </a:p>
        </p:txBody>
      </p:sp>
      <p:pic>
        <p:nvPicPr>
          <p:cNvPr id="199" name="image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36" y="3572298"/>
            <a:ext cx="2045699" cy="152271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971948" y="5667530"/>
            <a:ext cx="7200452" cy="641790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При использовании банкомата осмотрите поверхность над ПИН-клавиатурой и устройство для приема карты на предмет нахождения посторонних предметов.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a14="http://schemas.microsoft.com/office/mac/drawingml/2011/main" val="1"/>
          </a:ext>
        </a:extLst>
      </a:spPr>
      <a:bodyPr lIns="45718" tIns="45718" rIns="45718" bIns="45718">
        <a:spAutoFit/>
      </a:bodyPr>
      <a:lstStyle>
        <a:defPPr algn="just">
          <a:lnSpc>
            <a:spcPct val="150000"/>
          </a:lnSpc>
          <a:defRPr sz="1200" dirty="0" smtClean="0">
            <a:solidFill>
              <a:srgbClr val="4D4D4C"/>
            </a:solidFill>
            <a:latin typeface="Tahoma"/>
            <a:ea typeface="Tahoma"/>
            <a:cs typeface="Tahoma"/>
            <a:sym typeface="Tahoma"/>
          </a:defRPr>
        </a:defPPr>
      </a:lst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1652</Words>
  <Application>Microsoft Office PowerPoint</Application>
  <PresentationFormat>Экран (4:3)</PresentationFormat>
  <Paragraphs>229</Paragraphs>
  <Slides>45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DejaVu Sans</vt:lpstr>
      <vt:lpstr>Helvetica</vt:lpstr>
      <vt:lpstr>Lucida Grande</vt:lpstr>
      <vt:lpstr>Tahoma</vt:lpstr>
      <vt:lpstr>Times New Roman</vt:lpstr>
      <vt:lpstr>Office Theme</vt:lpstr>
      <vt:lpstr>Личная финансовая безопасность для учителей</vt:lpstr>
      <vt:lpstr>Презентация PowerPoint</vt:lpstr>
      <vt:lpstr>КЛАССИФИКАЦИЯ  СОВРЕМЕННЫХ ДЕНЕГ </vt:lpstr>
      <vt:lpstr>Презентация PowerPoint</vt:lpstr>
      <vt:lpstr>Презентация PowerPoint</vt:lpstr>
      <vt:lpstr>Мошенничества с использованием банковских карт</vt:lpstr>
      <vt:lpstr>КАРТА</vt:lpstr>
      <vt:lpstr>СХЕМЫ МОШЕННИЧЕСТВ С КАРТАМИ</vt:lpstr>
      <vt:lpstr>СКИММИНГ</vt:lpstr>
      <vt:lpstr>ТРАППИНГ (ЛИВАНСКАЯ ПЕТЛЯ)</vt:lpstr>
      <vt:lpstr>МАГАЗИННЫЕ МОШЕННИЧЕСТВА</vt:lpstr>
      <vt:lpstr>ФИШИНГ</vt:lpstr>
      <vt:lpstr>МОШЕННИЧЕСТВО С ПОМОЩЬЮ ТЕЛЕФОНА</vt:lpstr>
      <vt:lpstr>ВИШИНГ (ГОЛОСОВОЙ ФИШИНГ)</vt:lpstr>
      <vt:lpstr>МЕРЫ БЕЗОПАСНОСТИ</vt:lpstr>
      <vt:lpstr>Интернет-мошенничества</vt:lpstr>
      <vt:lpstr>ВИДЫ ИНТЕРНЕТ-МОШЕННИЧЕСТВ</vt:lpstr>
      <vt:lpstr>ПОКУПКИ ЧЕРЕЗ ИНТЕРНЕТ</vt:lpstr>
      <vt:lpstr>СОСТАВЛЕНИЕ ГОРОСКОПА</vt:lpstr>
      <vt:lpstr>ПИСЬМА ПЛАТЕЖНЫХ СИСТЕМ</vt:lpstr>
      <vt:lpstr>«НИГЕРИЙСКИЕ» СЮЖЕТЫ</vt:lpstr>
      <vt:lpstr>Продажа через сайт</vt:lpstr>
      <vt:lpstr>Спасение денег</vt:lpstr>
      <vt:lpstr>СПОСОБЫ ЗАЩИТЫ</vt:lpstr>
      <vt:lpstr>СПОСОБЫ ЗАЩИТЫ</vt:lpstr>
      <vt:lpstr>Мобильные мошенничества</vt:lpstr>
      <vt:lpstr>ВИДЫ МОБИЛЬНЫХ МОШЕННИЧЕСТВ</vt:lpstr>
      <vt:lpstr>«ВЫ ВЫИГРАЛИ ПРИЗ…»</vt:lpstr>
      <vt:lpstr>Презентация PowerPoint</vt:lpstr>
      <vt:lpstr>Презентация PowerPoint</vt:lpstr>
      <vt:lpstr>«ВАША КАРТА ЗАБЛОКИРОВАНА»</vt:lpstr>
      <vt:lpstr>СПОСОБЫ ЗАЩИТЫ</vt:lpstr>
      <vt:lpstr>СПОСОБЫ ЗАЩИТЫ</vt:lpstr>
      <vt:lpstr>Презентация PowerPoint</vt:lpstr>
      <vt:lpstr>ПРАВА ВКЛАДЧИКА</vt:lpstr>
      <vt:lpstr>ГДЕ ХРАНИТЬ</vt:lpstr>
      <vt:lpstr>НАЛОГООБЛОЖЕНИЕ</vt:lpstr>
      <vt:lpstr>НАСЛЕДОВАНИЕ</vt:lpstr>
      <vt:lpstr>Мисселинг</vt:lpstr>
      <vt:lpstr>КАК НЕ СТАТЬ ЖЕРТВОЙ ФИНАНСОВОЙ ПИРАМИДЫ</vt:lpstr>
      <vt:lpstr>ФИНАНСОВАЯ ПИРАМИДА</vt:lpstr>
      <vt:lpstr>ЧТОБЫ НЕ СТАТЬ ЖЕРТВОЙ ПИРАМИДЫ</vt:lpstr>
      <vt:lpstr>ПРИЗНАКИ ПИРАМИДЫ</vt:lpstr>
      <vt:lpstr>Презентация PowerPoint</vt:lpstr>
      <vt:lpstr>РЕЗЮМЕ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Личная финансовая безопасность</dc:title>
  <dc:creator>Мойсиади Мария А.</dc:creator>
  <cp:lastModifiedBy>MBTY</cp:lastModifiedBy>
  <cp:revision>56</cp:revision>
  <dcterms:modified xsi:type="dcterms:W3CDTF">2019-12-03T17:12:59Z</dcterms:modified>
</cp:coreProperties>
</file>