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78" r:id="rId3"/>
    <p:sldId id="279" r:id="rId4"/>
    <p:sldId id="280" r:id="rId5"/>
    <p:sldId id="268" r:id="rId6"/>
    <p:sldId id="281" r:id="rId7"/>
    <p:sldId id="259" r:id="rId8"/>
    <p:sldId id="262" r:id="rId9"/>
    <p:sldId id="263" r:id="rId10"/>
    <p:sldId id="260" r:id="rId11"/>
    <p:sldId id="264" r:id="rId12"/>
    <p:sldId id="269" r:id="rId13"/>
    <p:sldId id="266" r:id="rId14"/>
    <p:sldId id="282" r:id="rId15"/>
    <p:sldId id="267" r:id="rId16"/>
    <p:sldId id="271" r:id="rId17"/>
    <p:sldId id="276" r:id="rId18"/>
    <p:sldId id="272" r:id="rId19"/>
    <p:sldId id="273" r:id="rId20"/>
    <p:sldId id="274" r:id="rId21"/>
    <p:sldId id="275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B5365-0124-4781-A65F-FB289EB1BAD3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817C0-8E06-476E-8E7F-005941C78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62832" y="4350019"/>
            <a:ext cx="4739538" cy="3513685"/>
          </a:xfrm>
          <a:noFill/>
          <a:ln/>
        </p:spPr>
        <p:txBody>
          <a:bodyPr wrap="none" lIns="80154" tIns="40077" rIns="80154" bIns="40077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52CA59-1B7E-44B7-A7B1-ECAA34EF157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8C25C9-9F6C-42FA-AEB6-F0DBC9824884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701446-E802-49E7-9B71-1A4B1FEF1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4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25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26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27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28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29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31.xml.rels><?xml version="1.0" encoding="UTF-8" standalone="yes"?>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32.xml.rels><?xml version="1.0" encoding="UTF-8" standalone="yes"?>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857356" y="357166"/>
            <a:ext cx="562177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занятости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429264"/>
            <a:ext cx="72866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МБОУ Луначарская СОШ №8</a:t>
            </a:r>
          </a:p>
          <a:p>
            <a:pPr algn="ctr"/>
            <a:r>
              <a:rPr lang="ru-RU" sz="3200" dirty="0" smtClean="0"/>
              <a:t>23.10.2019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3714752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«Найдите работу,  в которую влюбитесь, и Вам не придется работать ни одного дня в своей жизни».</a:t>
            </a:r>
          </a:p>
          <a:p>
            <a:pPr algn="r"/>
            <a:r>
              <a:rPr lang="ru-RU" dirty="0" smtClean="0"/>
              <a:t>Конфуций</a:t>
            </a:r>
            <a:r>
              <a:rPr lang="ru-RU" i="1" dirty="0" smtClean="0"/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929198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Провел зам. директора по ВР Дмитриев И.Г.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5214950"/>
            <a:ext cx="8715436" cy="584775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интерес к содержанию</a:t>
            </a:r>
            <a:r>
              <a:rPr lang="ru-RU" sz="3200" b="1" dirty="0" smtClean="0">
                <a:solidFill>
                  <a:prstClr val="black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профессии… 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74" y="214290"/>
            <a:ext cx="735808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7938" algn="just" fontAlgn="base">
              <a:spcBef>
                <a:spcPct val="0"/>
              </a:spcBef>
              <a:spcAft>
                <a:spcPct val="0"/>
              </a:spcAft>
              <a:tabLst>
                <a:tab pos="39322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Один из самых существенных мотивов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по которому люди выбирают себе профессию,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lang="ru-RU" sz="24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 интерес к содержанию</a:t>
            </a:r>
            <a:r>
              <a:rPr lang="ru-RU" sz="2400" b="1" dirty="0" smtClean="0">
                <a:solidFill>
                  <a:prstClr val="black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профессии.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Это одна из наиболее веских причин профессионального выбора. Если человеку нравится содержание труда, то он более охотно будет работать, повышать свою профессиональную квалификацию, завоевывать авторитет у окружающих и в итоге больше зарабатывать. Он будет крепче держаться за свое рабочее место, да и у работодателя будет гораздо меньше поводов для его увольнения.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2976" y="5214950"/>
            <a:ext cx="7715304" cy="707886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трудоустройства… 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71604" y="0"/>
            <a:ext cx="750095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Среди причин выбора профессии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крайне важной является возможность трудоустройства. Когда человек выбирает себе профессию первый раз, он, к сожалению, не всегда задумывается над тем, пользуется ли эта профессия спросом у работодателей, легко ли будет найти себе работу по этой специальности. А потом оказывается, что, окончив учебное заведение и получив диплом, человек остается без работы, и ни дня не поработав по этой специальности. Так как экономика является рыночной, и гарантировать трудоустройство может только спрос на представителей выбранной профессии со стороны работодателей. А этот спрос может изменяться. В Ростовской области проводится целенаправленная работа по привлечению инвестиций в донскую экономику, что способствует развитию и модернизации ведущих отраслей, открытию новых производств и созданию современных, высокоэффективных рабочих мест.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5191796"/>
            <a:ext cx="6286544" cy="52322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 А Т И С Т И К А </a:t>
            </a: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571604" y="214290"/>
            <a:ext cx="74295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СПРОС на ПРОФЕССИЮ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 потребность работодателей в большом количестве соответствующих специалистов, в то время как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популярность профессии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стремление большого количества людей ее приобрести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популярные профессии далеко не всегда пользуются такой же популярностью на рынке труда.</a:t>
            </a: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Реальная ценность профессии часто не соответствует её престижности.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5000636"/>
            <a:ext cx="6286544" cy="52322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 А Т И С Т И К А </a:t>
            </a: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14512" y="428604"/>
            <a:ext cx="7286644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 сегодня, в службу занятости 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сего заявлено 40 275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вакансий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из них по рабочим профессиям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27 391 (72,0%);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специалистов и служащих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–  10 653 (28,0%).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В областном банке содержится 22 300  вакансии для специалистов без требований к опыту работы. Средняя заработная плата по специальностям, не требующим опыта работы составляет 15,0 тыс. рублей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Самые востребованные профессии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По техническими специальностями (слесарь, наладчик, фрезеровщик, сантехник, каменщик, токарь и тому подобные )</a:t>
            </a:r>
          </a:p>
          <a:p>
            <a:pPr>
              <a:lnSpc>
                <a:spcPct val="90000"/>
              </a:lnSpc>
            </a:pPr>
            <a:r>
              <a:rPr lang="ru-RU"/>
              <a:t>Управленцы (Особенно ценны менеджеры высшего звена , IT-специалисты )</a:t>
            </a:r>
          </a:p>
          <a:p>
            <a:pPr>
              <a:lnSpc>
                <a:spcPct val="90000"/>
              </a:lnSpc>
            </a:pPr>
            <a:r>
              <a:rPr lang="ru-RU"/>
              <a:t>профессии, связанным с рекламными коммуникациями (дизайнеры, креативщики, копирайтеры, PR-менеджеры и т.п )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5191796"/>
            <a:ext cx="6286544" cy="52322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 А Т И С Т И К А </a:t>
            </a: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71604" y="111791"/>
            <a:ext cx="735808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Наибольшее число заявок поступило от предприятий оптовой и розничной торговли, обрабатывающих производств, транспорта и связи, строительства, сельского хозяйства.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Среди них НАИБОЛЕЕ ВОСТРЕБОВАННЫЕ ПРОФЕССИИ на рынке труда Ростовской области: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швеи, водители, продавцы, слесари, операторы, педагоги, рабочие, инженеры различной специализации, менеджеры, машинисты, агенты, мастера, электрослесари, бухгалтера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и др.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/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НАИМЕНЬШИМ СПРОСОМ у работодателей ПОЛЬЗУЮТСЯ граждане, имеющие гуманитарно-социальные специальности, специалисты в сфере экономики: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администраторы, юристы, экономисты, психологи, агрономы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 др.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5214950"/>
            <a:ext cx="8858280" cy="1200329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r>
              <a:rPr lang="ru-RU" sz="28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ПРОФЕССИИ  МОЖНО ОБЪЕДИНИТЬ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в ГРУППЫ по ПРЕДМЕТУ  ТРУДА:</a:t>
            </a: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lang="ru-RU" sz="3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46001"/>
            <a:ext cx="87154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Существует еще одна не менее веская причина выбирать себе ту или другую профессию – ПРОФЕССИОНАЛЬНЫЕ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ВОЗМОЖНОСТИ.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Профессиональная пригодность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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один из трех важнейших моментов, которые необходимо учитывать в процессе профессионального выбора.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85720" y="2000240"/>
            <a:ext cx="864399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Каждая профессия предъявляет к человеку определенные требования. Одни профессии требуют от человека силы и ловкости, другие - преимущественно ума и аккуратности, третьи - общительности и сдержанности. Некоторые профессии требуют от человека практически одинаковых качеств.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357166"/>
            <a:ext cx="793037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«</a:t>
            </a:r>
            <a:r>
              <a:rPr lang="ru-RU" sz="4000" b="1" dirty="0" smtClean="0">
                <a:latin typeface="Georgia" pitchFamily="18" charset="0"/>
              </a:rPr>
              <a:t>ЧЕЛОВЕК – Ч Е Л О В Е К</a:t>
            </a:r>
            <a:r>
              <a:rPr lang="ru-RU" sz="4000" dirty="0" smtClean="0">
                <a:latin typeface="Georgia" pitchFamily="18" charset="0"/>
              </a:rPr>
              <a:t>» 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314" y="1407274"/>
            <a:ext cx="878684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относятся профессии, связанные с медицинским обслуживанием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врач, медсестра, санитарка),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обучением и воспитанием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(воспитатель, няня, учитель, преподаватель, тренер),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бытовым обслуживанием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(продавец, проводник, официант),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правовой защитой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(юрист, следователь, полицейский).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Профессии этого типа предъявляют высокие требования к таким качествам работника, как умение устанавливать и поддерживать деловые контакты, понимать состояние людей, оказывать влияние на других, проявлять выдержку, спокойствие и доброжелательность, речевые способности.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14282" y="5857892"/>
            <a:ext cx="8643998" cy="78581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785786" y="5643578"/>
            <a:ext cx="7429552" cy="7143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85728"/>
            <a:ext cx="799449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«</a:t>
            </a:r>
            <a:r>
              <a:rPr lang="ru-RU" sz="4000" b="1" dirty="0" smtClean="0">
                <a:latin typeface="Georgia" pitchFamily="18" charset="0"/>
              </a:rPr>
              <a:t>ЧЕЛОВЕК – Т Е Х Н И К А</a:t>
            </a:r>
            <a:r>
              <a:rPr lang="ru-RU" sz="4000" dirty="0" smtClean="0">
                <a:latin typeface="Georgia" pitchFamily="18" charset="0"/>
              </a:rPr>
              <a:t>» 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1428736"/>
            <a:ext cx="85725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включает в себя профессии, связанные с созданием, монтажом, сборкой и наладкой технических устройств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(каменщик, монтажник, сварщик, инженер-конструктор),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эксплуатацией технических средств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(водитель, кочегар, крановщик, токарь, швея-мотористка),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ремонтом техники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(слесарь-ремонтник, механик, электромонтер по ремонту оборудования).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Этот тип профессий требует от работника высокого уровня развития наглядно-образного мышления, пространственных представлений, технической осведомленности и сообразительности, хороших двигательных навыков, ловкости.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14282" y="5786454"/>
            <a:ext cx="8643998" cy="78581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волна 5"/>
          <p:cNvSpPr/>
          <p:nvPr/>
        </p:nvSpPr>
        <p:spPr>
          <a:xfrm>
            <a:off x="785786" y="6072206"/>
            <a:ext cx="7429552" cy="7143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285728"/>
            <a:ext cx="798968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Georgia" pitchFamily="18" charset="0"/>
              </a:rPr>
              <a:t>«</a:t>
            </a:r>
            <a:r>
              <a:rPr lang="ru-RU" sz="4000" b="1" dirty="0" smtClean="0">
                <a:latin typeface="Georgia" pitchFamily="18" charset="0"/>
              </a:rPr>
              <a:t>ЧЕЛОВЕК – П Р И Р О Д А</a:t>
            </a:r>
            <a:r>
              <a:rPr lang="ru-RU" sz="4000" dirty="0" smtClean="0">
                <a:latin typeface="Georgia" pitchFamily="18" charset="0"/>
              </a:rPr>
              <a:t>» 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2285992"/>
            <a:ext cx="85725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можно отнести профессии, связанные с изучением живой и неживой природы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(микробиолог, агрохимик, геолог),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 уходом за растениями и животными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(лесовод, овощевод, зоотехник)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с профилактикой и лечением заболеваний растений и животных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(ветеринар).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14282" y="5857892"/>
            <a:ext cx="8643998" cy="78581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785786" y="5643578"/>
            <a:ext cx="7429552" cy="7143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/>
              <a:t>РЫНОК ТРУДА</a:t>
            </a:r>
          </a:p>
        </p:txBody>
      </p:sp>
      <p:pic>
        <p:nvPicPr>
          <p:cNvPr id="6150" name="Picture 6" descr="b5940_88359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68538" y="2492375"/>
            <a:ext cx="4389437" cy="3100388"/>
          </a:xfrm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71550" y="5300663"/>
            <a:ext cx="33845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Продавец</a:t>
            </a:r>
            <a:r>
              <a:rPr lang="ru-RU"/>
              <a:t/>
            </a:r>
          </a:p>
          <a:p>
            <a:pPr>
              <a:spcBef>
                <a:spcPct val="50000"/>
              </a:spcBef>
            </a:pPr>
            <a:r>
              <a:rPr lang="ru-RU" sz="2000" i="1">
                <a:solidFill>
                  <a:schemeClr val="accent2"/>
                </a:solidFill>
              </a:rPr>
              <a:t>человек, ищущий работу</a:t>
            </a:r>
            <a:r>
              <a:rPr lang="ru-RU"/>
              <a:t/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651500" y="5300663"/>
            <a:ext cx="31686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                Покупатель</a:t>
            </a:r>
            <a:r>
              <a:rPr lang="ru-RU"/>
              <a:t/>
            </a:r>
            <a:r>
              <a:rPr lang="ru-RU" sz="2000" i="1">
                <a:solidFill>
                  <a:schemeClr val="accent2"/>
                </a:solidFill>
              </a:rPr>
              <a:t>работодатель</a:t>
            </a:r>
            <a:r>
              <a:rPr lang="ru-RU" sz="2000">
                <a:solidFill>
                  <a:schemeClr val="accent2"/>
                </a:solidFill>
              </a:rPr>
              <a:t/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63713" y="1700213"/>
            <a:ext cx="54006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/>
              <a:t>Товар</a:t>
            </a:r>
            <a:r>
              <a:rPr lang="ru-RU"/>
              <a:t/>
            </a:r>
          </a:p>
          <a:p>
            <a:pPr>
              <a:spcBef>
                <a:spcPct val="50000"/>
              </a:spcBef>
            </a:pPr>
            <a:r>
              <a:rPr lang="ru-RU" sz="2000" i="1">
                <a:solidFill>
                  <a:schemeClr val="accent2"/>
                </a:solidFill>
              </a:rPr>
              <a:t>знания, опыт работы, личные качества</a:t>
            </a:r>
            <a:r>
              <a:rPr lang="ru-RU"/>
              <a:t/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5938838" y="476250"/>
            <a:ext cx="3205162" cy="4681538"/>
          </a:xfrm>
          <a:prstGeom prst="upArrow">
            <a:avLst>
              <a:gd name="adj1" fmla="val 50000"/>
              <a:gd name="adj2" fmla="val 365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 rot="16200000">
            <a:off x="5895181" y="2897982"/>
            <a:ext cx="3311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хорошее профессиональное образование</a:t>
            </a:r>
            <a:r>
              <a:rPr lang="ru-RU"/>
              <a:t/>
            </a:r>
            <a:r>
              <a:rPr lang="ru-RU" i="1"/>
              <a:t>опыт работы</a:t>
            </a:r>
            <a:r>
              <a:rPr lang="ru-RU"/>
              <a:t/>
            </a:r>
            <a:r>
              <a:rPr lang="ru-RU" i="1"/>
              <a:t>высокая квалификация</a:t>
            </a:r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000108"/>
            <a:ext cx="8858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ЧЕЛОВЕК –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ХУДОЖЕСТВЕННЫЙ О Б Р А 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2071678"/>
            <a:ext cx="857256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6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можно отнести профессии, связанные с созданием, проектированием, моделированием художественных произведений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(художник, журналист, модельер, ландшафтный дизайнер, композитор),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 воспроизведением, изготовлением различных изделий по эскизу, образцу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(ювелир, актер, закройщик, реставратор, столяр-краснодеревщик, цветовод-декоратор).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От человека в профессиях этого типа требуется развитый художественный вкус, высокая эстетическая чувствительность, богатое и яркое воображение.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14282" y="5857892"/>
            <a:ext cx="8643998" cy="78581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785786" y="5643578"/>
            <a:ext cx="7429552" cy="7143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71414"/>
            <a:ext cx="80010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ЧЕЛОВЕК – З Н А К О В А Я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С И С Т Е М 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1857364"/>
            <a:ext cx="850112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9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объединяет профессии, связанные с текстами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(корректор, машинистка, переводчик, библиотекарь),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 цифрами, формулами и таблицами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(программист, экономист, бухгалтер, кассир),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 чертежами, картами, схемами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(штурман, чертежник),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 звуковыми сигналами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(радист, телефонист).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Профессии этого типа требуют от человека способности к отвлеченному мышлению, оперированию числами, длительному и устойчивому сосредоточению внимания, усидчивости.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79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214282" y="5857892"/>
            <a:ext cx="8643998" cy="78581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волна 4"/>
          <p:cNvSpPr/>
          <p:nvPr/>
        </p:nvSpPr>
        <p:spPr>
          <a:xfrm>
            <a:off x="785786" y="5643578"/>
            <a:ext cx="7429552" cy="7143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031040" y="1795869"/>
            <a:ext cx="7305120" cy="2534666"/>
          </a:xfrm>
          <a:prstGeom prst="rect">
            <a:avLst/>
          </a:prstGeom>
        </p:spPr>
        <p:txBody>
          <a:bodyPr wrap="none" lIns="82945" tIns="41473" rIns="82945" bIns="41473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58B0"/>
                </a:solidFill>
                <a:effectLst>
                  <a:prstShdw prst="shdw12">
                    <a:srgbClr val="9999FF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ошибки при выборе профессии</a:t>
            </a:r>
          </a:p>
        </p:txBody>
      </p:sp>
      <p:pic>
        <p:nvPicPr>
          <p:cNvPr id="2051" name="Picture 9" descr="baby18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200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iCA1XH69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2800" y="4082829"/>
            <a:ext cx="2851200" cy="219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131041" y="129614"/>
            <a:ext cx="4898880" cy="36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3075" name="Picture 12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714348" y="1071546"/>
            <a:ext cx="7968960" cy="119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ОТНОШЕНИЕ К ВЫБОРУ ПРОФЕССИИ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 КАК  К  НЕИЗМЕНОМУ</a:t>
            </a:r>
          </a:p>
        </p:txBody>
      </p:sp>
      <p:pic>
        <p:nvPicPr>
          <p:cNvPr id="3077" name="Picture 15" descr="j0178297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571604" y="2428868"/>
            <a:ext cx="6727680" cy="148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5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БУДЬТЕ ГОТОВЫ: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ru-RU" sz="2200" dirty="0">
                <a:solidFill>
                  <a:srgbClr val="003399"/>
                </a:solidFill>
                <a:latin typeface="Century Gothic" pitchFamily="34" charset="0"/>
              </a:rPr>
              <a:t/>
            </a:r>
            <a:r>
              <a:rPr lang="ru-RU" sz="2200" b="1" dirty="0">
                <a:solidFill>
                  <a:srgbClr val="003399"/>
                </a:solidFill>
                <a:latin typeface="Century Gothic" pitchFamily="34" charset="0"/>
              </a:rPr>
              <a:t>РЕГУЛЯРНО ПОВЫШАТЬ КВАЛИФИКАЦИЮ</a:t>
            </a:r>
          </a:p>
          <a:p>
            <a:pPr eaLnBrk="0" hangingPunct="0">
              <a:spcBef>
                <a:spcPct val="50000"/>
              </a:spcBef>
              <a:buFontTx/>
              <a:buChar char="•"/>
              <a:defRPr/>
            </a:pPr>
            <a:r>
              <a:rPr lang="ru-RU" sz="2200" b="1" dirty="0">
                <a:solidFill>
                  <a:srgbClr val="003399"/>
                </a:solidFill>
                <a:latin typeface="Century Gothic" pitchFamily="34" charset="0"/>
              </a:rPr>
              <a:t> ОСВАИВАТЬ СМЕЖНЫЕ СПЕЦИАЛЬНОСТИ</a:t>
            </a: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1045440" y="4111633"/>
            <a:ext cx="7248960" cy="143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200" b="1" dirty="0">
                <a:solidFill>
                  <a:srgbClr val="7B7BD3"/>
                </a:solidFill>
                <a:latin typeface="Century Gothic" pitchFamily="34" charset="0"/>
              </a:rPr>
              <a:t>ОСВОЕНИЕ НОВОЙ СПЕЦИАЛЬНОСТИ СДЕЛАЕТ ВАС ЦЕННЫМ, ВОСТРЕБОВАННЫМ СПЕЦИАЛИСТОМ И ПОВЫСИТ ВАШУ КОНКУРЕНТНОСПОСОБНОСТЬ НА РЫНКЕ ТРУДА</a:t>
            </a:r>
          </a:p>
        </p:txBody>
      </p:sp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761761" y="2056536"/>
            <a:ext cx="7859520" cy="1960046"/>
          </a:xfrm>
        </p:spPr>
        <p:txBody>
          <a:bodyPr lIns="82945" tIns="41473" rIns="82945" bIns="41473"/>
          <a:lstStyle/>
          <a:p>
            <a:pPr>
              <a:lnSpc>
                <a:spcPct val="117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altLang="ru-RU" sz="2400" b="1" dirty="0" smtClean="0">
                <a:solidFill>
                  <a:srgbClr val="003399"/>
                </a:solidFill>
                <a:latin typeface="Century Gothic" pitchFamily="34" charset="0"/>
              </a:rPr>
              <a:t>ПРЕСТИЖНОСТЬ ПРОФЕССИИ ДОЛЖНА УЧИТЫВАТЬСЯ,</a:t>
            </a:r>
            <a:r>
              <a:rPr lang="en-GB" altLang="ru-RU" sz="2400" b="1" dirty="0" smtClean="0">
                <a:solidFill>
                  <a:srgbClr val="003399"/>
                </a:solidFill>
                <a:latin typeface="Century Gothic" pitchFamily="34" charset="0"/>
              </a:rPr>
              <a:t/>
            </a:r>
            <a:r>
              <a:rPr lang="ru-RU" altLang="ru-RU" sz="2400" b="1" dirty="0" smtClean="0">
                <a:solidFill>
                  <a:srgbClr val="003399"/>
                </a:solidFill>
                <a:latin typeface="Century Gothic" pitchFamily="34" charset="0"/>
              </a:rPr>
              <a:t>НО ПОСЛЕ УЧЕТА ВАШИХ ИНТЕРЕСОВ И СПОСОБНОСТЕЙ</a:t>
            </a:r>
            <a:br>
              <a:rPr lang="ru-RU" altLang="ru-RU" sz="2400" b="1" dirty="0" smtClean="0">
                <a:solidFill>
                  <a:srgbClr val="003399"/>
                </a:solidFill>
                <a:latin typeface="Century Gothic" pitchFamily="34" charset="0"/>
              </a:rPr>
            </a:br>
            <a:endParaRPr lang="en-GB" altLang="ru-RU" sz="2400" b="1" dirty="0" smtClean="0">
              <a:solidFill>
                <a:srgbClr val="003399"/>
              </a:solidFill>
              <a:latin typeface="Century Gothic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1040" y="129614"/>
            <a:ext cx="457200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4100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j0178298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571604" y="1142984"/>
            <a:ext cx="6531840" cy="96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БЫТУЮЩЕЕ МНЕНИЕ О ПРЕСТИЖНОСТИ ПРОФЕССИИ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522721" y="3980578"/>
            <a:ext cx="8360640" cy="148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200" b="1" dirty="0">
                <a:solidFill>
                  <a:srgbClr val="7B7BD3"/>
                </a:solidFill>
                <a:latin typeface="Century Gothic" pitchFamily="34" charset="0"/>
              </a:rPr>
              <a:t>ИНАЧЕ БУДЕТЕ ВЛАДЕТЬ МОДНОЙ,</a:t>
            </a:r>
            <a:r>
              <a:rPr lang="en-GB" altLang="ru-RU" sz="2200" b="1" dirty="0">
                <a:solidFill>
                  <a:srgbClr val="7B7BD3"/>
                </a:solidFill>
                <a:latin typeface="Century Gothic" pitchFamily="34" charset="0"/>
              </a:rPr>
              <a:t/>
            </a:r>
            <a:endParaRPr lang="ru-RU" altLang="ru-RU" sz="2200" b="1" dirty="0">
              <a:solidFill>
                <a:srgbClr val="7B7BD3"/>
              </a:solidFill>
              <a:latin typeface="Century Gothic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200" b="1" dirty="0">
                <a:solidFill>
                  <a:srgbClr val="7B7BD3"/>
                </a:solidFill>
                <a:latin typeface="Century Gothic" pitchFamily="34" charset="0"/>
              </a:rPr>
              <a:t>НО НЕ ПРИНОСЯЩЕЙ УДОВОЛЬСТВИЯ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200" b="1" dirty="0">
                <a:solidFill>
                  <a:srgbClr val="7B7BD3"/>
                </a:solidFill>
                <a:latin typeface="Century Gothic" pitchFamily="34" charset="0"/>
              </a:rPr>
              <a:t>ПРОФЕССИЕЙ</a:t>
            </a:r>
          </a:p>
        </p:txBody>
      </p:sp>
      <p:pic>
        <p:nvPicPr>
          <p:cNvPr id="4104" name="Picture 4" descr="6c1af13ec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2800" y="4919556"/>
            <a:ext cx="2980800" cy="162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31040" y="129614"/>
            <a:ext cx="457200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5123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j0178299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48161" y="1225569"/>
            <a:ext cx="7968960" cy="155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ВЫБОР ПРОФЕССИИ ПОД ВЛИЯНИЕМ ТОВАРИЩЕЙ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500" b="1" i="1" dirty="0">
                <a:solidFill>
                  <a:srgbClr val="FF5050"/>
                </a:solidFill>
                <a:latin typeface="Century Gothic" pitchFamily="34" charset="0"/>
              </a:rPr>
              <a:t>(ЗА КОМПАНИЮ, ЧТОБЫ НЕ ОТСТАТЬ)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1045440" y="3817841"/>
            <a:ext cx="7575840" cy="1007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СТАРАЙТЕСЬ ПОНЯТЬ СОБСТВЕННЫЕ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ЖЕЛАНИЯ И ИНТЕРЕСЫ</a:t>
            </a:r>
          </a:p>
        </p:txBody>
      </p:sp>
      <p:pic>
        <p:nvPicPr>
          <p:cNvPr id="5127" name="Picture 4" descr="проф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000" y="4336296"/>
            <a:ext cx="1879200" cy="194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31041" y="129614"/>
            <a:ext cx="548640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6147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j0178300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045440" y="1039790"/>
            <a:ext cx="7315200" cy="14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ПЕРЕНОС ОТНОШЕНИЯ К ЧЕЛОВЕКУ, ПРЕДСТАВИТЕЛЮ ТОЙ ИЛИ ИНОЙ ПРОФЕССИИ, НА САМУ ПРОФЕССИЮ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848161" y="3129450"/>
            <a:ext cx="7773120" cy="211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НЕ ВЫБИРЙТЕ ПРОФЕССИЮ ТОЛЬКО ПОТОМУ,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ЧТО ВАМ НРАВИТСЯ ИЛИ НЕ НРАВИТСЯ  ЧЕЛОВЕК,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КОТОРЫЙ ЗАНИМАЕТСЯ ДАННЫМ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ВИДОМ ДЕЯТЕЛЬНОСТИ</a:t>
            </a:r>
          </a:p>
        </p:txBody>
      </p:sp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97280" y="194421"/>
            <a:ext cx="4832640" cy="36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7171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 descr="j0178301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501920" y="1039790"/>
            <a:ext cx="6662880" cy="142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УВЛЕЧЕНИЕ ТОЛЬКО ВНЕШНЕЙ ИЛИ КАКОЙ-НИБУДЬ</a:t>
            </a:r>
            <a:r>
              <a:rPr lang="ru-RU" altLang="ru-RU" sz="2900" b="1" i="1" dirty="0">
                <a:solidFill>
                  <a:srgbClr val="FF5050"/>
                </a:solidFill>
                <a:latin typeface="Arial" pitchFamily="34" charset="0"/>
              </a:rPr>
              <a:t/>
            </a: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ЧАСТНОЙ СТОРОНОЙ ПРОФЕССИИ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849601" y="3277785"/>
            <a:ext cx="7837920" cy="156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ЗА ЛЕГКОСТЬЮ, С КОТОРОЙ АКТЁР СОЗДАЕТ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НА СЦЕНЕ ОБРАЗ, СТОИТ НАПРЯЖЕННЫЙ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БУДНИЧНЫЙ ДЕНЬ</a:t>
            </a:r>
          </a:p>
        </p:txBody>
      </p:sp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95840" y="162738"/>
            <a:ext cx="548640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8195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j0178302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566720" y="923138"/>
            <a:ext cx="6531840" cy="185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ОТОЖДЕСТВЛЕНИЕ ШКОЛЬНОГО УЧЕБНОГО ПРЕДМЕТА С ПРОФЕССИЕЙ ИЛИ ПЛОХОЕ РАЗЛИЧИЕ ЭТИХ ПРОФЕССИЙ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370881" y="3407398"/>
            <a:ext cx="6858720" cy="229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ПРИ ВЫБОРЕ ПРОФЕССИИ НАДО УЧИТЫВАТЬ,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КАКИЕ РЕАЛЬНЫЕ ЗАНЯТИЯ И ПРОФЕССИИ ЗА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 ЭТИМ ПРЕДМЕТОМ СТОЯТ</a:t>
            </a:r>
          </a:p>
        </p:txBody>
      </p:sp>
      <p:pic>
        <p:nvPicPr>
          <p:cNvPr id="8199" name="Picture 4" descr="проф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3601" y="4650249"/>
            <a:ext cx="1425600" cy="137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29600" y="129614"/>
            <a:ext cx="470304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9219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440" y="5520100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6" descr="j0178303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783360" y="1013866"/>
            <a:ext cx="7968960" cy="164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НЕУМЕНИЕ /НЕЖЕЛАНИЕ/ РАЗБИРАТЬСЯ В СВОИХ ЛИЧНОСТНЫХ КАЧЕСТВАХ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(СКЛОНОСТЯХ, СПОСОБНОСТЯХ)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175041" y="3297947"/>
            <a:ext cx="7054560" cy="156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РАЗОБРАТЬСЯ В СЕБЕ ТЕБЕ ПОМОГУТ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ПРОФКОНСУЛЬТАНТЫ, РОДСТВЕННИКИ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И  ТОВАРИЩИ</a:t>
            </a:r>
          </a:p>
        </p:txBody>
      </p:sp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БЕЗРАБОТИЦА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/>
              <a:t>социально-экономическое явление, при котором часть экономически активного населения не может применить свою рабочую силу.</a:t>
            </a:r>
            <a:r>
              <a:rPr lang="ru-RU"/>
              <a:t/>
            </a:r>
          </a:p>
          <a:p>
            <a:r>
              <a:rPr lang="ru-RU" i="1"/>
              <a:t>Безработным можно считать человека трудоспособного возраста (с 16 лет) и желающего получить рабочее место, но не нашедшего его на рынке труда.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31041" y="129614"/>
            <a:ext cx="548640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10243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j0178304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4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306080" y="858331"/>
            <a:ext cx="6727680" cy="186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НЕЗНАНИЕ </a:t>
            </a:r>
            <a:r>
              <a:rPr lang="ru-RU" altLang="ru-RU" sz="2900" i="1" dirty="0">
                <a:solidFill>
                  <a:srgbClr val="FF5050"/>
                </a:solidFill>
                <a:latin typeface="Century Gothic" pitchFamily="34" charset="0"/>
              </a:rPr>
              <a:t>/</a:t>
            </a: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НЕДООЦЕНКА/ СВОИХ ФИЗИЧЕСКИХ ОСОБЕННОСТЕЙ, НЕДОСТАТКОВ, СУЩЕСТВЕННЫХ ПРИ ВЫБОРЕ ПРОФЕССИИ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828800" y="3364193"/>
            <a:ext cx="5813280" cy="253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СУЩЕСТВУЮ ПРОФЕССИИ, КОТОРЫЕ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МОГУТ БЫТЬ ПРОТИВОПОКАЗАНЫ, ТАК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КАК ОНИ МОГУТ УХУДШИТЬ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СОСТОЯНИЕ ЗДОРОВЬЯ</a:t>
            </a:r>
          </a:p>
        </p:txBody>
      </p:sp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31041" y="129614"/>
            <a:ext cx="5486400" cy="36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altLang="ru-RU" b="1">
                <a:solidFill>
                  <a:srgbClr val="003399"/>
                </a:solidFill>
                <a:latin typeface="Algerian" pitchFamily="82" charset="0"/>
              </a:rPr>
              <a:t>ОШИБКИ ПРИ ВЫБОРЕ ПРОФЕССИИ</a:t>
            </a:r>
          </a:p>
        </p:txBody>
      </p:sp>
      <p:pic>
        <p:nvPicPr>
          <p:cNvPr id="11267" name="Picture 4" descr="baby18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01" y="5649714"/>
            <a:ext cx="648000" cy="9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j0178305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9600" y="211702"/>
            <a:ext cx="604800" cy="6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142976" y="1071546"/>
            <a:ext cx="7315200" cy="185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900" b="1" i="1" dirty="0">
                <a:solidFill>
                  <a:srgbClr val="FF5050"/>
                </a:solidFill>
                <a:latin typeface="Century Gothic" pitchFamily="34" charset="0"/>
              </a:rPr>
              <a:t>НЕЗНАНИЕ ОСНОВНЫХ ДЕЙСТВИЙ, ОПЕРАЦИЙ И ИХ ПОРЯДКА ПРИ РЕШЕНИИ, ОБДУМЫВАНИИ ЗАДАЧИ ПРИ ВЫБОРЕ ПРОФЕССИИ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566721" y="2971033"/>
            <a:ext cx="6271200" cy="27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ПОДОЙДИТЕ К ДЕЛУ ТВОРЧЕСКИ И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РАЗРАБОТАЙТЕ ДЛЯ СЕБЯ СВОЙ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СОБСТВЕННЫЙ СПИСОК ДЕЙСТВИЙ,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НЕОБХОДИМЫХ ДЛЯ ВЫБОРА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altLang="ru-RU" sz="2400" b="1" dirty="0">
                <a:solidFill>
                  <a:srgbClr val="003399"/>
                </a:solidFill>
                <a:latin typeface="Century Gothic" pitchFamily="34" charset="0"/>
              </a:rPr>
              <a:t>ПРОФЕССИИ</a:t>
            </a:r>
          </a:p>
        </p:txBody>
      </p:sp>
      <p:pic>
        <p:nvPicPr>
          <p:cNvPr id="11271" name="Picture 9" descr="baby120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834" y="3143248"/>
            <a:ext cx="1149120" cy="77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La6qi18Z8LwgnZdsAr1qy1GwCw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</p:spPr>
      </p:pic>
      <p:pic>
        <p:nvPicPr>
          <p:cNvPr id="17415" name="Picture 7" descr="La6qi18Z8LwgnZdsAr1qy1GwCw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</p:spPr>
      </p:pic>
      <p:pic>
        <p:nvPicPr>
          <p:cNvPr id="17417" name="Picture 9" descr="La6qi18Z8LwgnZdsAr1qy1GwCw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39825"/>
          </a:xfrm>
        </p:spPr>
        <p:txBody>
          <a:bodyPr/>
          <a:lstStyle/>
          <a:p>
            <a:r>
              <a:rPr lang="ru-RU" sz="2400"/>
              <a:t>Алгоритм выбора профессии</a:t>
            </a:r>
          </a:p>
        </p:txBody>
      </p:sp>
      <p:pic>
        <p:nvPicPr>
          <p:cNvPr id="17421" name="Picture 13" descr="lawyffer2"/>
          <p:cNvPicPr>
            <a:picLocks noGrp="1" noChangeAspect="1" noChangeArrowheads="1"/>
          </p:cNvPicPr>
          <p:nvPr>
            <p:ph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27838" y="0"/>
            <a:ext cx="2316162" cy="2492375"/>
          </a:xfrm>
        </p:spPr>
      </p:pic>
      <p:sp>
        <p:nvSpPr>
          <p:cNvPr id="17419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44675"/>
            <a:ext cx="8208963" cy="3916363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80000"/>
              </a:lnSpc>
            </a:pPr>
            <a:r>
              <a:rPr lang="ru-RU" sz="1400" i="1" dirty="0"/>
              <a:t>Выясните, какие профессии и специальности необходимы в городе,                     районе.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Определите, к какой деятельности вы имеете наклонности. В связи                             с этим проанализируйте, есть ли у вас стойкий интерес к природе,                   технике, знаковым системам, художественным образам, людям и т. д.</a:t>
            </a:r>
            <a:r>
              <a:rPr lang="ru-RU" sz="1400" dirty="0"/>
              <a:t/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Сопоставьте между собой найденные вами данные и сделайте вывод, в какой сфере деятельности вы смогли бы работать.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Ознакомьтесь с возможными профессиями и специальностями, воспользовавшись </a:t>
            </a:r>
            <a:r>
              <a:rPr lang="ru-RU" sz="1400" i="1" dirty="0" err="1"/>
              <a:t>профессиограммами</a:t>
            </a:r>
            <a:r>
              <a:rPr lang="ru-RU" sz="1400" i="1" dirty="0"/>
              <a:t>, консультациями учителей, специальной литературой и приобретите, если возможно, некоторый практический опыт.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Изберите наиболее привлекательную для вас профессию и установите соответствие своих индивидуальных качеств (уровень образовательной и трудовой подготовки, психофизиологические качества, состояние здоровья и т.д.) требованиям профессии.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Если такое соответствие есть, ознакомьтесь точнее с условиями труда по данной специальности, с материальными условиями, содержанием и характером труда, возможностью профессионального роста.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Ознакомьтесь с путями освоения профессии, условиями обучения, требованиями к знаниям и умениям. Какие черты личности следует формировать для достижения цели и овладения желаемой специальностью?</a:t>
            </a:r>
          </a:p>
          <a:p>
            <a:pPr marL="571500" indent="-571500">
              <a:lnSpc>
                <a:spcPct val="80000"/>
              </a:lnSpc>
            </a:pPr>
            <a:r>
              <a:rPr lang="ru-RU" sz="1400" i="1" dirty="0"/>
              <a:t>При несоответствии своих психофизиологических данных, а также образовательной и трудовой подготовки требованиям профессии, специальности изберите другую, обеспечивающую успех вашей деятельности в будущем.</a:t>
            </a:r>
            <a:r>
              <a:rPr lang="ru-RU" sz="1400" dirty="0"/>
              <a:t/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071546"/>
            <a:ext cx="7698240" cy="5695798"/>
          </a:xfrm>
        </p:spPr>
        <p:txBody>
          <a:bodyPr lIns="82945" tIns="41473" rIns="82945" bIns="41473"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2400" dirty="0" smtClean="0"/>
              <a:t>     </a:t>
            </a:r>
            <a:r>
              <a:rPr lang="ru-RU" altLang="ru-RU" sz="2400" dirty="0" smtClean="0">
                <a:solidFill>
                  <a:srgbClr val="003399"/>
                </a:solidFill>
              </a:rPr>
              <a:t>Анализ этой информации поможет вам правильно выбрать свою специальность, свое дело. Скучный термин </a:t>
            </a:r>
            <a:r>
              <a:rPr lang="ru-RU" altLang="ru-RU" sz="2400" i="1" dirty="0" smtClean="0">
                <a:solidFill>
                  <a:srgbClr val="003399"/>
                </a:solidFill>
              </a:rPr>
              <a:t>профориентация</a:t>
            </a:r>
            <a:r>
              <a:rPr lang="ru-RU" altLang="ru-RU" sz="2400" dirty="0" smtClean="0">
                <a:solidFill>
                  <a:srgbClr val="003399"/>
                </a:solidFill>
              </a:rPr>
              <a:t> на самом деле очень увлекательное и полезное занятие. Сколько людей страдают из-за того, что когда-то сделали неправильный выбор! Не стоит выбирать профессию, ориентируясь на советы знакомых, на возможные высокие заработки или престиж. Прислушайтесь к голосу своего сердца, протестируйте себя самостоятельно или вместе с профессионалами, и тогда потом вам не о чем будет сожалеть. Вы сделаете безошибочный выбор.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 smtClean="0"/>
              <a:t>                     </a:t>
            </a:r>
            <a:r>
              <a:rPr lang="ru-RU" altLang="ru-RU" sz="2400" dirty="0" smtClean="0">
                <a:solidFill>
                  <a:schemeClr val="folHlink"/>
                </a:solidFill>
              </a:rPr>
              <a:t> 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 smtClean="0">
                <a:solidFill>
                  <a:schemeClr val="folHlink"/>
                </a:solidFill>
              </a:rPr>
              <a:t/>
            </a:r>
            <a:r>
              <a:rPr lang="ru-RU" altLang="ru-RU" sz="2400" b="1" dirty="0" smtClean="0">
                <a:solidFill>
                  <a:srgbClr val="FF0000"/>
                </a:solidFill>
              </a:rPr>
              <a:t>Будьте уверены в себе!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 smtClean="0">
                <a:solidFill>
                  <a:srgbClr val="FF0000"/>
                </a:solidFill>
              </a:rPr>
              <a:t>                       Успехов!</a:t>
            </a:r>
          </a:p>
        </p:txBody>
      </p:sp>
    </p:spTree>
  </p:cSld>
  <p:clrMapOvr>
    <a:masterClrMapping/>
  </p:clrMapOvr>
  <p:transition advTm="114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219700" y="620713"/>
            <a:ext cx="2808288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4859338" y="3716338"/>
            <a:ext cx="3889375" cy="1154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1187450" y="4292600"/>
            <a:ext cx="3168650" cy="985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179388" y="2636838"/>
            <a:ext cx="2447925" cy="1225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1258888" y="692150"/>
            <a:ext cx="2376487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59113" y="2492375"/>
            <a:ext cx="26654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</a:rPr>
              <a:t>Причины безработицы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403350" y="1052513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отсутствие опыта работы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23850" y="2781300"/>
            <a:ext cx="2520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Отсутствие профессиональных знаний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580063" y="908050"/>
            <a:ext cx="2087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Отсутствие необходимой квалификации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403350" y="4508500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Не информированность о состоянии рынка труда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110163" y="3860800"/>
            <a:ext cx="4033837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неумение вести переговоры с работодателем по вопросам трудоустройства.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14480" y="5191796"/>
            <a:ext cx="6286544" cy="52322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 А Т И С Т И К А </a:t>
            </a:r>
            <a:endParaRPr lang="ru-RU" sz="1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28728" y="27927"/>
            <a:ext cx="764383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 обследованию, которое проводила статистика, в ближайшее время потребность в квалифицированных рабочих кадрах только возрастет. 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Поэтому необходимо выбирать профессию, которая пользуется спросом на рынке труда! Пока все только в ваших руках и то, как изменится эта ситуация в будущем, зависит от вашего решения при выборе профессии.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ru-RU"/>
              <a:t>ПРОГНОЗ РЫНКА ТРУДА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 rot="16200000">
            <a:off x="72231" y="2024857"/>
            <a:ext cx="3960813" cy="2736850"/>
          </a:xfrm>
          <a:prstGeom prst="rightArrow">
            <a:avLst>
              <a:gd name="adj1" fmla="val 50000"/>
              <a:gd name="adj2" fmla="val 361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59113" y="4868863"/>
            <a:ext cx="2449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 rot="16200000">
            <a:off x="5111751" y="3608387"/>
            <a:ext cx="1727200" cy="22320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92275" y="27813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78 %</a:t>
            </a:r>
            <a:r>
              <a:rPr lang="ru-RU"/>
              <a:t/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124075" y="55165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по рабочим профессиям</a:t>
            </a:r>
            <a:r>
              <a:rPr lang="ru-RU"/>
              <a:t/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435600" y="4508500"/>
            <a:ext cx="93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22 %</a:t>
            </a:r>
            <a:r>
              <a:rPr lang="ru-RU" sz="2400" b="1"/>
              <a:t/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588125" y="5516563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специалистам и служащим</a:t>
            </a:r>
            <a:r>
              <a:rPr lang="ru-RU"/>
              <a:t/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4016" y="601524"/>
            <a:ext cx="8820472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Выбрать будущую профессию ПОМОЖЕТ 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00166" y="1701217"/>
            <a:ext cx="6157455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794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ОПЫТ ДРУГИХ ЛЮДЕЙ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07504" y="2483018"/>
            <a:ext cx="89644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Опыт родителей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они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многое могут рассказать вам о своей профессии.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Более того, вы сами можете наблюдать за их работой, ее особенностями.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Опыт  работающих друзей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друзья многое могут рассказать вам о своей работе, ее характере и особенностях. Как правило, их мнением вы дорожите, ваши  взгляды  и ценности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 многом совпадают;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Опыт  знакомых: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проявляйте активность, спрашивайте знакомых взрослых о работе: что и как они делают, с чем связана их специальность, нравится ли она им, сколько они зарабатывают и т.д.;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Экскурсии  на предприятия, в организации: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помогут вам увидеть рабочее место специалиста, ознакомиться с условиями труда. На практике понаблюдать за особенностями рабочего процесса, выяснить степень и характер участия в нем человека. Определить нагрузку и необходимые качества для выполнения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рабочих операций;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Наблюдения  за работой профессионалов: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 сожалению, круг профессионалов, за работой которых вы можете наблюдать, достаточно узок: это учителя, врачи, работники торговли, водители транспорта, артисты театра и эстрады, дикторы, журналисты;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Дни  открытых дверей в образовательных организациях высшего образования и профессиональных образовательных организациях: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/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дают школьникам возможность более широко ознакомиться с условиями приема, с содержанием профессий и особенностями обучения, побеседовать с представителями профессий и преподавателями, т.е. обоснованно подойти к выбору учебного заведения.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3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3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animBg="1"/>
      <p:bldP spid="174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4016" y="601524"/>
            <a:ext cx="8820472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Выбрать будущую профессию ПОМОЖЕТ 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5616" y="1412776"/>
            <a:ext cx="748883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Georgia" pitchFamily="18" charset="0"/>
              </a:rPr>
              <a:t>ИНФОРМАЦИЯ </a:t>
            </a:r>
            <a:r>
              <a:rPr lang="ru-RU" sz="2400" b="1" dirty="0">
                <a:latin typeface="Georgia" pitchFamily="18" charset="0"/>
              </a:rPr>
              <a:t>о ПРОФЕССИЯХ в СМИ, ХУДОЖЕСТВЕННОЙ ЛИТЕРАТУРЕ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2340163"/>
            <a:ext cx="87129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информация о профессиях описывается в литературе. Из нее вы можете: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получить недостающую, интересующую вас информацию,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ознакомиться с миром профессий,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получить ответы на конкретные вопросы.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lang="ru-RU" sz="2800" dirty="0"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Подробные картотеки и подборки по вопросам выбора профессии, как правило, можно найти в любой библиотеке.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4016" y="601524"/>
            <a:ext cx="8820472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Выбрать будущую профессию ПОМОЖЕТ …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33344" y="2500306"/>
            <a:ext cx="8424936" cy="323165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Вы правы, успешный выбор профессии должен удовлетворять: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ИНТЕРЕСЫ   ЛЮДЕЙ;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ПОТРЕБНОСТИ РЫНКА ТРУДА;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СПОСОБНОСТИ  и  ВОЗМОЖНОСТИ   ЛЮДЕЙ.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</TotalTime>
  <Words>1960</Words>
  <Application>Microsoft Office PowerPoint</Application>
  <PresentationFormat>Экран (4:3)</PresentationFormat>
  <Paragraphs>156</Paragraphs>
  <Slides>33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5" baseType="lpstr">
      <vt:lpstr>Algerian</vt:lpstr>
      <vt:lpstr>Arial</vt:lpstr>
      <vt:lpstr>Calibri</vt:lpstr>
      <vt:lpstr>Century Gothic</vt:lpstr>
      <vt:lpstr>Franklin Gothic Book</vt:lpstr>
      <vt:lpstr>Franklin Gothic Medium</vt:lpstr>
      <vt:lpstr>Georgia</vt:lpstr>
      <vt:lpstr>Symbol</vt:lpstr>
      <vt:lpstr>Times New Roman</vt:lpstr>
      <vt:lpstr>Wingdings</vt:lpstr>
      <vt:lpstr>Wingdings 2</vt:lpstr>
      <vt:lpstr>Трек</vt:lpstr>
      <vt:lpstr>Презентация PowerPoint</vt:lpstr>
      <vt:lpstr>РЫНОК ТРУДА</vt:lpstr>
      <vt:lpstr>БЕЗРАБОТИЦА</vt:lpstr>
      <vt:lpstr>Презентация PowerPoint</vt:lpstr>
      <vt:lpstr>Презентация PowerPoint</vt:lpstr>
      <vt:lpstr>ПРОГНОЗ РЫНКА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Самые востребованные профессии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ПРЕСТИЖНОСТЬ ПРОФЕССИИ ДОЛЖНА УЧИТЫВАТЬСЯ, НО ПОСЛЕ УЧЕТА ВАШИХ ИНТЕРЕСОВ И СПОСОБНОСТЕЙ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выбора профессии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волкова</dc:creator>
  <cp:lastModifiedBy>MBTY</cp:lastModifiedBy>
  <cp:revision>16</cp:revision>
  <dcterms:created xsi:type="dcterms:W3CDTF">2016-10-11T15:40:28Z</dcterms:created>
  <dcterms:modified xsi:type="dcterms:W3CDTF">2019-12-03T17:13:40Z</dcterms:modified>
</cp:coreProperties>
</file>