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8" r:id="rId5"/>
    <p:sldId id="257" r:id="rId6"/>
    <p:sldId id="263" r:id="rId7"/>
    <p:sldId id="267" r:id="rId8"/>
    <p:sldId id="258" r:id="rId9"/>
    <p:sldId id="266" r:id="rId10"/>
    <p:sldId id="26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CC"/>
    <a:srgbClr val="009900"/>
    <a:srgbClr val="FFFF00"/>
    <a:srgbClr val="FF3300"/>
    <a:srgbClr val="86C8FE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F21A6-071D-476C-B435-F6504D4F3A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313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03012-335A-46B6-BAF2-1B3D7D185C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638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B68F4-034A-4E79-92B0-A740AF38BD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352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C1A95-2952-4925-9E14-80211B877B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393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423810-4CE1-4533-856C-10C9D31275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3185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C9465-A6E0-43D1-9F7F-806C4AF628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72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342B4-1A1C-40BB-9FD9-05EC130DBD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814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302CE-B80A-448A-9B3D-393AA40A54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679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A9EB1-BDD4-4C09-B1B3-D946329AD0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247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89971-DA88-4748-B1BD-5AA672F8D3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498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F9EF7-262C-4FAD-AB0B-29ADC6BDF5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683141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8A01054-4D4B-4E45-BBCA-56F7298AB72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hyperlink" Target="MIX%20A%20PANCAKE%20-%20POPULAR%20NURSERY%20RHYMES%20WITH%20LYRICS_cut.mp4" TargetMode="External"/></Relationships>
</file>

<file path=ppt/slides/_rels/slide9.xml.rels><?xml version="1.0" encoding="UTF-8" standalone="yes"?>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7600" y="228600"/>
            <a:ext cx="5257800" cy="1470025"/>
          </a:xfrm>
        </p:spPr>
        <p:txBody>
          <a:bodyPr anchor="ctr"/>
          <a:lstStyle/>
          <a:p>
            <a:r>
              <a:rPr lang="en-US" altLang="ru-RU" sz="8000" b="1">
                <a:solidFill>
                  <a:schemeClr val="accent2"/>
                </a:solidFill>
              </a:rPr>
              <a:t>Pancakes</a:t>
            </a:r>
            <a:endParaRPr lang="ru-RU" altLang="ru-RU" sz="8000" b="1">
              <a:solidFill>
                <a:schemeClr val="accent2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6019800"/>
            <a:ext cx="3048000" cy="53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ru-RU" sz="3200"/>
              <a:t>Duyun  V.A.</a:t>
            </a:r>
            <a:endParaRPr lang="ru-RU" altLang="ru-RU" sz="32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676400" y="1524000"/>
            <a:ext cx="72786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5400" b="1" dirty="0" err="1">
                <a:solidFill>
                  <a:srgbClr val="000000"/>
                </a:solidFill>
              </a:rPr>
              <a:t>cooking</a:t>
            </a:r>
            <a:r>
              <a:rPr lang="ru-RU" altLang="ru-RU" sz="5400" b="1" dirty="0">
                <a:solidFill>
                  <a:srgbClr val="000000"/>
                </a:solidFill>
              </a:rPr>
              <a:t/>
            </a:r>
            <a:r>
              <a:rPr lang="ru-RU" altLang="ru-RU" sz="5400" b="1" dirty="0" err="1">
                <a:solidFill>
                  <a:srgbClr val="000000"/>
                </a:solidFill>
              </a:rPr>
              <a:t>master-class</a:t>
            </a:r>
            <a:r>
              <a:rPr lang="ru-RU" altLang="ru-RU" sz="2400" dirty="0"/>
              <a:t/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C8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altLang="ru-RU" sz="5400" b="1">
                <a:solidFill>
                  <a:schemeClr val="accent2"/>
                </a:solidFill>
              </a:rPr>
              <a:t>Enjoy your meal!</a:t>
            </a:r>
            <a:endParaRPr lang="ru-RU" altLang="ru-RU" sz="5400" b="1">
              <a:solidFill>
                <a:schemeClr val="accent2"/>
              </a:solidFill>
            </a:endParaRPr>
          </a:p>
        </p:txBody>
      </p:sp>
      <p:pic>
        <p:nvPicPr>
          <p:cNvPr id="10244" name="Picture 4" descr="Топ-5-рецептів-млинців-на-Масляну-353x210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1417638"/>
            <a:ext cx="9144000" cy="54403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3657600" cy="1143000"/>
          </a:xfrm>
        </p:spPr>
        <p:txBody>
          <a:bodyPr/>
          <a:lstStyle/>
          <a:p>
            <a:r>
              <a:rPr lang="en-US" altLang="ru-RU" sz="8000" b="1">
                <a:solidFill>
                  <a:schemeClr val="accent2"/>
                </a:solidFill>
              </a:rPr>
              <a:t>Pan</a:t>
            </a:r>
            <a:endParaRPr lang="ru-RU" altLang="ru-RU" sz="8000" b="1">
              <a:solidFill>
                <a:schemeClr val="accent2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12293" name="Picture 5" descr="digital-thermoter-pan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2667000"/>
            <a:ext cx="3429000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7" name="Picture 9" descr="1273988002_pirog-korzhi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62400" y="3276600"/>
            <a:ext cx="48768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3200400" y="1371600"/>
            <a:ext cx="990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5029200" y="1371600"/>
            <a:ext cx="914400" cy="914400"/>
          </a:xfrm>
          <a:prstGeom prst="line">
            <a:avLst/>
          </a:prstGeom>
          <a:noFill/>
          <a:ln w="7620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3657600" y="228600"/>
            <a:ext cx="365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ru-RU" sz="8000" b="1">
                <a:solidFill>
                  <a:schemeClr val="accent2"/>
                </a:solidFill>
              </a:rPr>
              <a:t>cake</a:t>
            </a:r>
            <a:endParaRPr lang="ru-RU" altLang="ru-RU" sz="8000" b="1">
              <a:solidFill>
                <a:schemeClr val="accent2"/>
              </a:solidFill>
            </a:endParaRPr>
          </a:p>
        </p:txBody>
      </p:sp>
      <p:pic>
        <p:nvPicPr>
          <p:cNvPr id="12305" name="Picture 17" descr="pancakes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057400" cy="137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6" name="Picture 18" descr="pancakes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2057400" cy="137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9" name="Picture 7" descr="shrove2c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29200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5257800" y="430213"/>
            <a:ext cx="3581400" cy="15525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n-US" altLang="ru-RU" sz="2400" b="1"/>
              <a:t>Pancake Day</a:t>
            </a:r>
            <a:r>
              <a:rPr lang="en-US" altLang="ru-RU" sz="2400"/>
              <a:t> in the UK is also known as </a:t>
            </a:r>
            <a:r>
              <a:rPr lang="en-US" altLang="ru-RU" sz="2400" b="1">
                <a:solidFill>
                  <a:srgbClr val="FF3300"/>
                </a:solidFill>
              </a:rPr>
              <a:t>Shrove Tuesday</a:t>
            </a:r>
            <a:r>
              <a:rPr lang="en-US" altLang="ru-RU" sz="2400"/>
              <a:t>.</a:t>
            </a:r>
            <a:r>
              <a:rPr lang="ru-RU" altLang="ru-RU" sz="2400"/>
              <a:t/>
            </a:r>
            <a:r>
              <a:rPr lang="en-US" altLang="ru-RU" sz="2400"/>
              <a:t>This year it is on </a:t>
            </a:r>
            <a:r>
              <a:rPr lang="en-US" altLang="ru-RU" sz="2400">
                <a:solidFill>
                  <a:srgbClr val="FF3300"/>
                </a:solidFill>
              </a:rPr>
              <a:t>4th March</a:t>
            </a:r>
            <a:r>
              <a:rPr lang="en-US" altLang="ru-RU" sz="2400"/>
              <a:t> (2014)</a:t>
            </a:r>
            <a:endParaRPr lang="ru-RU" altLang="ru-RU" sz="2400"/>
          </a:p>
        </p:txBody>
      </p:sp>
      <p:pic>
        <p:nvPicPr>
          <p:cNvPr id="13321" name="Picture 9" descr="521632_10151254083440812_1425629967_n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43400" y="2765425"/>
            <a:ext cx="4800600" cy="409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28600" y="4267200"/>
            <a:ext cx="46402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/>
              <a:t>It is traditionally a day of </a:t>
            </a:r>
            <a:r>
              <a:rPr lang="en-US" altLang="ru-RU" sz="2400">
                <a:solidFill>
                  <a:srgbClr val="FF3300"/>
                </a:solidFill>
              </a:rPr>
              <a:t>fun</a:t>
            </a:r>
            <a:r>
              <a:rPr lang="en-US" altLang="ru-RU" sz="2400"/>
              <a:t> and </a:t>
            </a:r>
          </a:p>
          <a:p>
            <a:r>
              <a:rPr lang="en-US" altLang="ru-RU" sz="2400">
                <a:solidFill>
                  <a:srgbClr val="FF3300"/>
                </a:solidFill>
              </a:rPr>
              <a:t>feasting</a:t>
            </a:r>
            <a:r>
              <a:rPr lang="en-US" altLang="ru-RU" sz="2400"/>
              <a:t> before </a:t>
            </a:r>
            <a:r>
              <a:rPr lang="en-US" altLang="ru-RU" sz="2400">
                <a:solidFill>
                  <a:srgbClr val="FF3300"/>
                </a:solidFill>
              </a:rPr>
              <a:t>40 days of Lent</a:t>
            </a:r>
            <a:r>
              <a:rPr lang="en-US" altLang="ru-RU" sz="2400"/>
              <a:t>.</a:t>
            </a:r>
            <a:r>
              <a:rPr lang="ru-RU" altLang="ru-RU"/>
              <a:t/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685800" y="5562600"/>
            <a:ext cx="1677988" cy="925513"/>
          </a:xfrm>
          <a:prstGeom prst="rect">
            <a:avLst/>
          </a:prstGeom>
          <a:noFill/>
          <a:ln w="9525">
            <a:solidFill>
              <a:srgbClr val="86C8F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b="1" i="1">
                <a:solidFill>
                  <a:srgbClr val="FF3300"/>
                </a:solidFill>
              </a:rPr>
              <a:t>Fun- </a:t>
            </a:r>
            <a:r>
              <a:rPr lang="ru-RU" altLang="ru-RU" b="1" i="1"/>
              <a:t>веселье</a:t>
            </a:r>
            <a:endParaRPr lang="en-US" altLang="ru-RU" b="1" i="1"/>
          </a:p>
          <a:p>
            <a:r>
              <a:rPr lang="en-US" altLang="ru-RU" b="1" i="1">
                <a:solidFill>
                  <a:srgbClr val="FF3300"/>
                </a:solidFill>
              </a:rPr>
              <a:t>Feast</a:t>
            </a:r>
            <a:r>
              <a:rPr lang="ru-RU" altLang="ru-RU" b="1" i="1">
                <a:solidFill>
                  <a:srgbClr val="FF3300"/>
                </a:solidFill>
              </a:rPr>
              <a:t> –</a:t>
            </a:r>
            <a:r>
              <a:rPr lang="en-US" altLang="ru-RU" b="1" i="1"/>
              <a:t>пир</a:t>
            </a:r>
            <a:endParaRPr lang="ru-RU" altLang="ru-RU" b="1" i="1"/>
          </a:p>
          <a:p>
            <a:r>
              <a:rPr lang="en-US" altLang="ru-RU" b="1" i="1">
                <a:solidFill>
                  <a:srgbClr val="FF3300"/>
                </a:solidFill>
              </a:rPr>
              <a:t>Lent- </a:t>
            </a:r>
            <a:r>
              <a:rPr lang="ru-RU" altLang="ru-RU" b="1" i="1"/>
              <a:t>пост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17413" name="Picture 5" descr="120213174921-120213175653-p-O-tonkie-bli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4" name="WordArt 6"/>
          <p:cNvSpPr>
            <a:spLocks noChangeArrowheads="1" noChangeShapeType="1" noTextEdit="1"/>
          </p:cNvSpPr>
          <p:nvPr/>
        </p:nvSpPr>
        <p:spPr bwMode="auto">
          <a:xfrm rot="-909357">
            <a:off x="457200" y="1143000"/>
            <a:ext cx="8404225" cy="4038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How to cook</a:t>
            </a:r>
          </a:p>
          <a:p>
            <a:pPr algn="ctr"/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pancakes?</a:t>
            </a:r>
            <a:endParaRPr lang="ru-RU" sz="3600" kern="1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5124" name="Picture 4" descr="kak_prigotovit_obychnye_bliny"/>
          <p:cNvPicPr>
            <a:picLocks noChangeAspect="1" noChangeArrowheads="1"/>
          </p:cNvPicPr>
          <p:nvPr/>
        </p:nvPicPr>
        <p:blipFill>
          <a:blip r:embed="rId2">
            <a:lum bright="76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7" name="WordArt 7"/>
          <p:cNvSpPr>
            <a:spLocks noChangeArrowheads="1" noChangeShapeType="1" noTextEdit="1"/>
          </p:cNvSpPr>
          <p:nvPr/>
        </p:nvSpPr>
        <p:spPr bwMode="auto">
          <a:xfrm>
            <a:off x="762000" y="2590800"/>
            <a:ext cx="7543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Ingredients:</a:t>
            </a:r>
            <a:endParaRPr lang="ru-RU" sz="3600" b="1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33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11268" name="Picture 4" descr="kak_prigotovit_obychnye_blin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953000" y="0"/>
            <a:ext cx="11430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b="1"/>
              <a:t>milk</a:t>
            </a:r>
            <a:endParaRPr lang="ru-RU" altLang="ru-RU" sz="3600" b="1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086600" y="228600"/>
            <a:ext cx="11430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b="1"/>
              <a:t>oil</a:t>
            </a:r>
            <a:endParaRPr lang="ru-RU" altLang="ru-RU" sz="3600" b="1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001000" y="2895600"/>
            <a:ext cx="11430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b="1"/>
              <a:t>salt</a:t>
            </a:r>
            <a:endParaRPr lang="ru-RU" altLang="ru-RU" sz="3600" b="1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7696200" y="1295400"/>
            <a:ext cx="14478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b="1"/>
              <a:t>soda</a:t>
            </a:r>
            <a:endParaRPr lang="ru-RU" altLang="ru-RU" sz="3600" b="1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257800" y="3429000"/>
            <a:ext cx="13716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b="1"/>
              <a:t>eggs</a:t>
            </a:r>
            <a:endParaRPr lang="ru-RU" altLang="ru-RU" sz="3600" b="1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7162800" y="5867400"/>
            <a:ext cx="16002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b="1"/>
              <a:t>butter</a:t>
            </a:r>
            <a:endParaRPr lang="ru-RU" altLang="ru-RU" sz="3600" b="1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914400" y="5943600"/>
            <a:ext cx="17526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b="1"/>
              <a:t>sugar</a:t>
            </a:r>
            <a:endParaRPr lang="ru-RU" altLang="ru-RU" sz="3600" b="1"/>
          </a:p>
        </p:txBody>
      </p:sp>
      <p:pic>
        <p:nvPicPr>
          <p:cNvPr id="11281" name="Picture 17" descr="17-water_bottle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1447800"/>
            <a:ext cx="1128713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895600" y="1143000"/>
            <a:ext cx="16002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b="1"/>
              <a:t>flour</a:t>
            </a:r>
            <a:endParaRPr lang="ru-RU" altLang="ru-RU" sz="3600" b="1"/>
          </a:p>
        </p:txBody>
      </p:sp>
      <p:pic>
        <p:nvPicPr>
          <p:cNvPr id="11279" name="Picture 15" descr="hhhhh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2514600"/>
            <a:ext cx="103505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0" y="3581400"/>
            <a:ext cx="22098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b="1"/>
              <a:t>vinegar</a:t>
            </a:r>
            <a:endParaRPr lang="ru-RU" altLang="ru-RU"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 animBg="1"/>
      <p:bldP spid="11271" grpId="0" animBg="1"/>
      <p:bldP spid="11272" grpId="0" animBg="1"/>
      <p:bldP spid="11273" grpId="0" animBg="1"/>
      <p:bldP spid="11274" grpId="0" animBg="1"/>
      <p:bldP spid="11275" grpId="0" animBg="1"/>
      <p:bldP spid="11276" grpId="0" animBg="1"/>
      <p:bldP spid="112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16388" name="Picture 4" descr="kak_prigotovit_obychnye_bliny"/>
          <p:cNvPicPr>
            <a:picLocks noChangeAspect="1" noChangeArrowheads="1"/>
          </p:cNvPicPr>
          <p:nvPr/>
        </p:nvPicPr>
        <p:blipFill>
          <a:blip r:embed="rId2">
            <a:lum bright="46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6" name="Picture 12" descr="17-water_bottle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34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1447800"/>
            <a:ext cx="1128713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8" name="Picture 14" descr="hhhhh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28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2514600"/>
            <a:ext cx="103505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400" name="WordArt 16"/>
          <p:cNvSpPr>
            <a:spLocks noChangeArrowheads="1" noChangeShapeType="1" noTextEdit="1"/>
          </p:cNvSpPr>
          <p:nvPr/>
        </p:nvSpPr>
        <p:spPr bwMode="auto">
          <a:xfrm>
            <a:off x="838200" y="2514600"/>
            <a:ext cx="7848600" cy="2514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 panose="020B0806030902050204" pitchFamily="34" charset="0"/>
              </a:rPr>
              <a:t>Let's practice a little!</a:t>
            </a:r>
            <a:endParaRPr lang="ru-RU" sz="3600" kern="1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chemeClr val="accent2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 descr="i?id=61948805-54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057650"/>
            <a:ext cx="3733800" cy="280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sliderobes%20blog%20shove%20tuesday%20easy%20pancakes-thumb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4038600" cy="307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5" name="Picture 11" descr="RampsPancakes_fry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0200" y="4087813"/>
            <a:ext cx="3733800" cy="2770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9" name="Picture 15" descr="add-flour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5334000" y="228600"/>
            <a:ext cx="15240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b="1">
                <a:solidFill>
                  <a:srgbClr val="FF3300"/>
                </a:solidFill>
              </a:rPr>
              <a:t>Pour</a:t>
            </a:r>
            <a:endParaRPr lang="ru-RU" altLang="ru-RU" sz="3600" b="1">
              <a:solidFill>
                <a:srgbClr val="FF3300"/>
              </a:solidFill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6858000" y="4495800"/>
            <a:ext cx="9906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b="1">
                <a:solidFill>
                  <a:srgbClr val="FF3300"/>
                </a:solidFill>
              </a:rPr>
              <a:t>Fry</a:t>
            </a:r>
            <a:endParaRPr lang="ru-RU" altLang="ru-RU" sz="3600" b="1">
              <a:solidFill>
                <a:srgbClr val="FF3300"/>
              </a:solidFill>
            </a:endParaRP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228600" y="4267200"/>
            <a:ext cx="11430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b="1">
                <a:solidFill>
                  <a:srgbClr val="FF3300"/>
                </a:solidFill>
              </a:rPr>
              <a:t>Mix</a:t>
            </a:r>
            <a:endParaRPr lang="ru-RU" altLang="ru-RU" sz="3600" b="1">
              <a:solidFill>
                <a:srgbClr val="FF3300"/>
              </a:solidFill>
            </a:endParaRP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2286000" y="457200"/>
            <a:ext cx="12954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b="1">
                <a:solidFill>
                  <a:srgbClr val="FF3300"/>
                </a:solidFill>
              </a:rPr>
              <a:t>Add</a:t>
            </a:r>
            <a:endParaRPr lang="ru-RU" altLang="ru-RU" sz="3600" b="1">
              <a:solidFill>
                <a:srgbClr val="FF3300"/>
              </a:solidFill>
            </a:endParaRPr>
          </a:p>
        </p:txBody>
      </p:sp>
      <p:pic>
        <p:nvPicPr>
          <p:cNvPr id="6168" name="Picture 24" descr="8151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9400" y="2209800"/>
            <a:ext cx="3352800" cy="252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3810000" y="3048000"/>
            <a:ext cx="12954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b="1">
                <a:solidFill>
                  <a:srgbClr val="FF3300"/>
                </a:solidFill>
              </a:rPr>
              <a:t>Take </a:t>
            </a:r>
            <a:endParaRPr lang="ru-RU" altLang="ru-RU" sz="36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05800" cy="1477962"/>
          </a:xfrm>
          <a:solidFill>
            <a:schemeClr val="bg1"/>
          </a:solidFill>
        </p:spPr>
        <p:txBody>
          <a:bodyPr/>
          <a:lstStyle/>
          <a:p>
            <a:r>
              <a:rPr lang="en-US" altLang="ru-RU" b="1">
                <a:solidFill>
                  <a:schemeClr val="accent2"/>
                </a:solidFill>
              </a:rPr>
              <a:t>Let’s play</a:t>
            </a:r>
            <a:br>
              <a:rPr lang="en-US" altLang="ru-RU" b="1">
                <a:solidFill>
                  <a:schemeClr val="accent2"/>
                </a:solidFill>
              </a:rPr>
            </a:br>
            <a:r>
              <a:rPr lang="en-US" altLang="ru-RU" b="1">
                <a:solidFill>
                  <a:schemeClr val="accent2"/>
                </a:solidFill>
              </a:rPr>
              <a:t>“</a:t>
            </a:r>
            <a:r>
              <a:rPr lang="ru-RU" altLang="ru-RU" b="1">
                <a:solidFill>
                  <a:schemeClr val="accent2"/>
                </a:solidFill>
              </a:rPr>
              <a:t>Toss</a:t>
            </a:r>
            <a:r>
              <a:rPr lang="en-US" altLang="ru-RU" b="1">
                <a:solidFill>
                  <a:schemeClr val="accent2"/>
                </a:solidFill>
              </a:rPr>
              <a:t> and catch a pancake”</a:t>
            </a:r>
            <a:endParaRPr lang="ru-RU" altLang="ru-RU" b="1">
              <a:solidFill>
                <a:schemeClr val="accent2"/>
              </a:solidFill>
            </a:endParaRPr>
          </a:p>
        </p:txBody>
      </p:sp>
      <p:pic>
        <p:nvPicPr>
          <p:cNvPr id="14340" name="Picture 4" descr="521632_10151254083440812_1425629967_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9000" y="1919288"/>
            <a:ext cx="5410200" cy="4611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81000" y="3505200"/>
            <a:ext cx="2286000" cy="83185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i="1"/>
              <a:t>Toss</a:t>
            </a:r>
            <a:r>
              <a:rPr lang="en-US" altLang="ru-RU" sz="2400" i="1"/>
              <a:t> - </a:t>
            </a:r>
            <a:r>
              <a:rPr lang="ru-RU" altLang="ru-RU" sz="2400" i="1"/>
              <a:t>кидать</a:t>
            </a:r>
            <a:r>
              <a:rPr lang="en-US" altLang="ru-RU" sz="2400" i="1"/>
              <a:t> catch</a:t>
            </a:r>
            <a:r>
              <a:rPr lang="ru-RU" altLang="ru-RU" sz="2400" i="1"/>
              <a:t>- ловить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</TotalTime>
  <Words>98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Impact</vt:lpstr>
      <vt:lpstr>Times New Roman</vt:lpstr>
      <vt:lpstr>Оформление по умолчанию</vt:lpstr>
      <vt:lpstr>Pancakes</vt:lpstr>
      <vt:lpstr>Pan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Let’s play “Toss and catch a pancake”</vt:lpstr>
      <vt:lpstr>Enjoy your meal!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Пользователь Windows</cp:lastModifiedBy>
  <cp:revision>16</cp:revision>
  <cp:lastPrinted>1601-01-01T00:00:00Z</cp:lastPrinted>
  <dcterms:created xsi:type="dcterms:W3CDTF">1601-01-01T00:00:00Z</dcterms:created>
  <dcterms:modified xsi:type="dcterms:W3CDTF">2021-02-15T14:11:17Z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