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306" r:id="rId4"/>
    <p:sldId id="307" r:id="rId5"/>
    <p:sldId id="275" r:id="rId6"/>
    <p:sldId id="297" r:id="rId7"/>
    <p:sldId id="279" r:id="rId8"/>
    <p:sldId id="294" r:id="rId9"/>
    <p:sldId id="259" r:id="rId10"/>
    <p:sldId id="273" r:id="rId11"/>
    <p:sldId id="274" r:id="rId12"/>
    <p:sldId id="283" r:id="rId13"/>
    <p:sldId id="271" r:id="rId14"/>
    <p:sldId id="257" r:id="rId15"/>
    <p:sldId id="258" r:id="rId16"/>
    <p:sldId id="270" r:id="rId17"/>
    <p:sldId id="276" r:id="rId18"/>
    <p:sldId id="281" r:id="rId19"/>
    <p:sldId id="308" r:id="rId20"/>
    <p:sldId id="299" r:id="rId21"/>
    <p:sldId id="278" r:id="rId22"/>
    <p:sldId id="300" r:id="rId23"/>
    <p:sldId id="303" r:id="rId24"/>
    <p:sldId id="298" r:id="rId25"/>
    <p:sldId id="30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FFFF66"/>
    <a:srgbClr val="CC3300"/>
    <a:srgbClr val="0000FF"/>
    <a:srgbClr val="FF99FF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>
      <p:cViewPr varScale="1">
        <p:scale>
          <a:sx n="73" d="100"/>
          <a:sy n="73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350D0-1180-4FB6-94CB-DEE06D91C75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CE53448-3048-44CA-AE86-81CFEA0CB8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Ролевые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 игры</a:t>
          </a:r>
        </a:p>
      </dgm:t>
    </dgm:pt>
    <dgm:pt modelId="{C60EA61D-1B5C-47CA-B64C-A1CB9F7D1A8F}" type="parTrans" cxnId="{24A58BC9-8B19-4372-9B6C-954BAC28D3BA}">
      <dgm:prSet/>
      <dgm:spPr/>
    </dgm:pt>
    <dgm:pt modelId="{905092D4-F5C5-4708-8044-B83B783FF4EB}" type="sibTrans" cxnId="{24A58BC9-8B19-4372-9B6C-954BAC28D3BA}">
      <dgm:prSet/>
      <dgm:spPr/>
    </dgm:pt>
    <dgm:pt modelId="{4DE224AD-EA93-4C2A-96BC-E6A1B47238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1" u="none" strike="noStrike" cap="none" normalizeH="0" baseline="0" smtClean="0">
            <a:ln>
              <a:noFill/>
            </a:ln>
            <a:solidFill>
              <a:srgbClr val="3D29D1"/>
            </a:solidFill>
            <a:effectLst/>
            <a:latin typeface="Lucida Console" panose="020B0609040504020204" pitchFamily="49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Выполнение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упражнений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 творческого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направления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1" u="none" strike="noStrike" cap="none" normalizeH="0" baseline="0" smtClean="0">
            <a:ln>
              <a:noFill/>
            </a:ln>
            <a:solidFill>
              <a:srgbClr val="3D29D1"/>
            </a:solidFill>
            <a:effectLst/>
            <a:latin typeface="Lucida Console" panose="020B0609040504020204" pitchFamily="49" charset="0"/>
          </a:endParaRPr>
        </a:p>
      </dgm:t>
    </dgm:pt>
    <dgm:pt modelId="{4290B403-DB98-4B46-8BA8-E275423087D2}" type="parTrans" cxnId="{1B267D34-4EF8-4495-B118-79DFBB08C1F8}">
      <dgm:prSet/>
      <dgm:spPr/>
    </dgm:pt>
    <dgm:pt modelId="{9B93000A-15B6-4B86-942D-592AC418DC35}" type="sibTrans" cxnId="{1B267D34-4EF8-4495-B118-79DFBB08C1F8}">
      <dgm:prSet/>
      <dgm:spPr/>
    </dgm:pt>
    <dgm:pt modelId="{63B04F4B-7BCD-4F00-9113-3F1718F2E2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Создание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презента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ций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проектов</a:t>
          </a:r>
        </a:p>
      </dgm:t>
    </dgm:pt>
    <dgm:pt modelId="{05C5FDC4-FB78-4452-A019-96F6EA572EA2}" type="parTrans" cxnId="{A68906A0-4B54-41DA-B84C-F9669440ADEC}">
      <dgm:prSet/>
      <dgm:spPr/>
    </dgm:pt>
    <dgm:pt modelId="{1375DBE1-09AC-4DD5-8A55-B466A825D7B6}" type="sibTrans" cxnId="{A68906A0-4B54-41DA-B84C-F9669440ADEC}">
      <dgm:prSet/>
      <dgm:spPr/>
    </dgm:pt>
    <dgm:pt modelId="{85F17014-47AD-47B0-92EB-31F7A861CC0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1" u="none" strike="noStrike" cap="none" normalizeH="0" baseline="0" smtClean="0">
            <a:ln>
              <a:noFill/>
            </a:ln>
            <a:solidFill>
              <a:srgbClr val="3D29D1"/>
            </a:solidFill>
            <a:effectLst/>
            <a:latin typeface="Arial" panose="020B0604020202020204" pitchFamily="34" charset="0"/>
          </a:endParaRPr>
        </a:p>
      </dgm:t>
    </dgm:pt>
    <dgm:pt modelId="{47980C01-474E-4886-90DA-84A6F34C7286}" type="parTrans" cxnId="{198B5F6C-FD32-487B-9C95-44BBDE31A27E}">
      <dgm:prSet/>
      <dgm:spPr/>
    </dgm:pt>
    <dgm:pt modelId="{53919177-38E6-4F0F-B1BC-43D1C026D5FE}" type="sibTrans" cxnId="{198B5F6C-FD32-487B-9C95-44BBDE31A27E}">
      <dgm:prSet/>
      <dgm:spPr/>
    </dgm:pt>
    <dgm:pt modelId="{DB6782C1-93D0-4877-A5D2-8DAB448CE9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1" u="none" strike="noStrike" cap="none" normalizeH="0" baseline="0" smtClean="0">
            <a:ln>
              <a:noFill/>
            </a:ln>
            <a:solidFill>
              <a:srgbClr val="3D29D1"/>
            </a:solidFill>
            <a:effectLst/>
            <a:latin typeface="Lucida Console" panose="020B0609040504020204" pitchFamily="49" charset="0"/>
          </a:endParaRPr>
        </a:p>
      </dgm:t>
    </dgm:pt>
    <dgm:pt modelId="{155EC596-6155-4494-94B0-3BFE54C12BC7}" type="parTrans" cxnId="{51A886F8-4060-49AD-A78D-6315ED9D783C}">
      <dgm:prSet/>
      <dgm:spPr/>
    </dgm:pt>
    <dgm:pt modelId="{72879FF8-55F2-415E-A9EB-52A6AA265620}" type="sibTrans" cxnId="{51A886F8-4060-49AD-A78D-6315ED9D783C}">
      <dgm:prSet/>
      <dgm:spPr/>
    </dgm:pt>
    <dgm:pt modelId="{8DAB2725-ED94-4AF2-B9E2-AD979E3159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Внеклассная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 деятельность</a:t>
          </a:r>
        </a:p>
      </dgm:t>
    </dgm:pt>
    <dgm:pt modelId="{20570633-3247-41C7-A2D9-95B675B2FEF0}" type="parTrans" cxnId="{1C6B691C-CE00-4DE8-AE16-ACC0518C964F}">
      <dgm:prSet/>
      <dgm:spPr/>
    </dgm:pt>
    <dgm:pt modelId="{8D8E38D2-82E0-4768-8FD1-4E2B36056B8C}" type="sibTrans" cxnId="{1C6B691C-CE00-4DE8-AE16-ACC0518C964F}">
      <dgm:prSet/>
      <dgm:spPr/>
    </dgm:pt>
    <dgm:pt modelId="{08DE3D1F-3B3F-407E-BF94-D34882AF10AD}" type="pres">
      <dgm:prSet presAssocID="{043350D0-1180-4FB6-94CB-DEE06D91C75D}" presName="cycle" presStyleCnt="0">
        <dgm:presLayoutVars>
          <dgm:dir/>
          <dgm:resizeHandles val="exact"/>
        </dgm:presLayoutVars>
      </dgm:prSet>
      <dgm:spPr/>
    </dgm:pt>
    <dgm:pt modelId="{8F2C3068-DE74-4ADE-AFD3-B6ED19B838E6}" type="pres">
      <dgm:prSet presAssocID="{2CE53448-3048-44CA-AE86-81CFEA0CB8DB}" presName="dummy" presStyleCnt="0"/>
      <dgm:spPr/>
    </dgm:pt>
    <dgm:pt modelId="{2E9B37FB-AAE0-4F29-9B5B-CBB89E7E761A}" type="pres">
      <dgm:prSet presAssocID="{2CE53448-3048-44CA-AE86-81CFEA0CB8DB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BF02F-D26D-4D33-91F7-99C47CEFA376}" type="pres">
      <dgm:prSet presAssocID="{905092D4-F5C5-4708-8044-B83B783FF4EB}" presName="sibTrans" presStyleLbl="node1" presStyleIdx="0" presStyleCnt="6"/>
      <dgm:spPr/>
    </dgm:pt>
    <dgm:pt modelId="{E5C06B61-3D0D-418D-8ADF-298D38455F42}" type="pres">
      <dgm:prSet presAssocID="{4DE224AD-EA93-4C2A-96BC-E6A1B4723852}" presName="dummy" presStyleCnt="0"/>
      <dgm:spPr/>
    </dgm:pt>
    <dgm:pt modelId="{E3242F92-3EA4-42CD-BFD8-06219B7B27C5}" type="pres">
      <dgm:prSet presAssocID="{4DE224AD-EA93-4C2A-96BC-E6A1B4723852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2A25D-746F-4B7F-94F4-3A0B639DC519}" type="pres">
      <dgm:prSet presAssocID="{9B93000A-15B6-4B86-942D-592AC418DC35}" presName="sibTrans" presStyleLbl="node1" presStyleIdx="1" presStyleCnt="6"/>
      <dgm:spPr/>
    </dgm:pt>
    <dgm:pt modelId="{B642B034-39A5-4B4D-9B07-D109F9BDB8BF}" type="pres">
      <dgm:prSet presAssocID="{63B04F4B-7BCD-4F00-9113-3F1718F2E2C1}" presName="dummy" presStyleCnt="0"/>
      <dgm:spPr/>
    </dgm:pt>
    <dgm:pt modelId="{37BE0556-9821-43DE-AB39-5619B97CD5F3}" type="pres">
      <dgm:prSet presAssocID="{63B04F4B-7BCD-4F00-9113-3F1718F2E2C1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A120F-183B-4010-BE79-3125EA76FE2A}" type="pres">
      <dgm:prSet presAssocID="{1375DBE1-09AC-4DD5-8A55-B466A825D7B6}" presName="sibTrans" presStyleLbl="node1" presStyleIdx="2" presStyleCnt="6"/>
      <dgm:spPr/>
    </dgm:pt>
    <dgm:pt modelId="{CFE41676-DB83-45D2-AD07-C0EB15721C72}" type="pres">
      <dgm:prSet presAssocID="{85F17014-47AD-47B0-92EB-31F7A861CC09}" presName="dummy" presStyleCnt="0"/>
      <dgm:spPr/>
    </dgm:pt>
    <dgm:pt modelId="{60140953-DF11-40D6-A28E-310B8CC1E1B6}" type="pres">
      <dgm:prSet presAssocID="{85F17014-47AD-47B0-92EB-31F7A861CC09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A6CC9-7A43-426A-A23C-4C632BD6B638}" type="pres">
      <dgm:prSet presAssocID="{53919177-38E6-4F0F-B1BC-43D1C026D5FE}" presName="sibTrans" presStyleLbl="node1" presStyleIdx="3" presStyleCnt="6"/>
      <dgm:spPr/>
    </dgm:pt>
    <dgm:pt modelId="{FEF38912-A046-45B6-93C3-59BAD1623E2E}" type="pres">
      <dgm:prSet presAssocID="{DB6782C1-93D0-4877-A5D2-8DAB448CE92C}" presName="dummy" presStyleCnt="0"/>
      <dgm:spPr/>
    </dgm:pt>
    <dgm:pt modelId="{BF8498FF-72BB-4660-8C52-5DB65489248F}" type="pres">
      <dgm:prSet presAssocID="{DB6782C1-93D0-4877-A5D2-8DAB448CE92C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D7A48-4D64-4118-B803-AC08020931AB}" type="pres">
      <dgm:prSet presAssocID="{72879FF8-55F2-415E-A9EB-52A6AA265620}" presName="sibTrans" presStyleLbl="node1" presStyleIdx="4" presStyleCnt="6"/>
      <dgm:spPr/>
    </dgm:pt>
    <dgm:pt modelId="{15754D94-CCE8-46D4-9FE4-7F5304468B66}" type="pres">
      <dgm:prSet presAssocID="{8DAB2725-ED94-4AF2-B9E2-AD979E315997}" presName="dummy" presStyleCnt="0"/>
      <dgm:spPr/>
    </dgm:pt>
    <dgm:pt modelId="{F09F0470-7082-4312-8AC4-7685CED43D8F}" type="pres">
      <dgm:prSet presAssocID="{8DAB2725-ED94-4AF2-B9E2-AD979E31599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31DE-53DA-4A80-A07C-818A06B58504}" type="pres">
      <dgm:prSet presAssocID="{8D8E38D2-82E0-4768-8FD1-4E2B36056B8C}" presName="sibTrans" presStyleLbl="node1" presStyleIdx="5" presStyleCnt="6"/>
      <dgm:spPr/>
    </dgm:pt>
  </dgm:ptLst>
  <dgm:cxnLst>
    <dgm:cxn modelId="{2A79FCE7-BD51-42CE-8541-7466BB178DE7}" type="presOf" srcId="{8D8E38D2-82E0-4768-8FD1-4E2B36056B8C}" destId="{F4EC31DE-53DA-4A80-A07C-818A06B58504}" srcOrd="0" destOrd="0" presId="urn:microsoft.com/office/officeart/2005/8/layout/cycle1"/>
    <dgm:cxn modelId="{B80EDA64-BB5A-4651-973F-3B04F9746C10}" type="presOf" srcId="{1375DBE1-09AC-4DD5-8A55-B466A825D7B6}" destId="{B16A120F-183B-4010-BE79-3125EA76FE2A}" srcOrd="0" destOrd="0" presId="urn:microsoft.com/office/officeart/2005/8/layout/cycle1"/>
    <dgm:cxn modelId="{A68906A0-4B54-41DA-B84C-F9669440ADEC}" srcId="{043350D0-1180-4FB6-94CB-DEE06D91C75D}" destId="{63B04F4B-7BCD-4F00-9113-3F1718F2E2C1}" srcOrd="2" destOrd="0" parTransId="{05C5FDC4-FB78-4452-A019-96F6EA572EA2}" sibTransId="{1375DBE1-09AC-4DD5-8A55-B466A825D7B6}"/>
    <dgm:cxn modelId="{818806A4-BF20-453A-9771-331C2464C3BF}" type="presOf" srcId="{043350D0-1180-4FB6-94CB-DEE06D91C75D}" destId="{08DE3D1F-3B3F-407E-BF94-D34882AF10AD}" srcOrd="0" destOrd="0" presId="urn:microsoft.com/office/officeart/2005/8/layout/cycle1"/>
    <dgm:cxn modelId="{25E3FA6C-A7B6-4DD6-B25C-782B10B15A72}" type="presOf" srcId="{9B93000A-15B6-4B86-942D-592AC418DC35}" destId="{B632A25D-746F-4B7F-94F4-3A0B639DC519}" srcOrd="0" destOrd="0" presId="urn:microsoft.com/office/officeart/2005/8/layout/cycle1"/>
    <dgm:cxn modelId="{2BA99ED2-0498-4C31-841E-6478FC23B102}" type="presOf" srcId="{53919177-38E6-4F0F-B1BC-43D1C026D5FE}" destId="{0F8A6CC9-7A43-426A-A23C-4C632BD6B638}" srcOrd="0" destOrd="0" presId="urn:microsoft.com/office/officeart/2005/8/layout/cycle1"/>
    <dgm:cxn modelId="{BCB36213-3FFB-47F7-BE6F-C10995DD5082}" type="presOf" srcId="{63B04F4B-7BCD-4F00-9113-3F1718F2E2C1}" destId="{37BE0556-9821-43DE-AB39-5619B97CD5F3}" srcOrd="0" destOrd="0" presId="urn:microsoft.com/office/officeart/2005/8/layout/cycle1"/>
    <dgm:cxn modelId="{7F2698E2-B18D-4588-BE47-D285E560866A}" type="presOf" srcId="{85F17014-47AD-47B0-92EB-31F7A861CC09}" destId="{60140953-DF11-40D6-A28E-310B8CC1E1B6}" srcOrd="0" destOrd="0" presId="urn:microsoft.com/office/officeart/2005/8/layout/cycle1"/>
    <dgm:cxn modelId="{24A58BC9-8B19-4372-9B6C-954BAC28D3BA}" srcId="{043350D0-1180-4FB6-94CB-DEE06D91C75D}" destId="{2CE53448-3048-44CA-AE86-81CFEA0CB8DB}" srcOrd="0" destOrd="0" parTransId="{C60EA61D-1B5C-47CA-B64C-A1CB9F7D1A8F}" sibTransId="{905092D4-F5C5-4708-8044-B83B783FF4EB}"/>
    <dgm:cxn modelId="{1B267D34-4EF8-4495-B118-79DFBB08C1F8}" srcId="{043350D0-1180-4FB6-94CB-DEE06D91C75D}" destId="{4DE224AD-EA93-4C2A-96BC-E6A1B4723852}" srcOrd="1" destOrd="0" parTransId="{4290B403-DB98-4B46-8BA8-E275423087D2}" sibTransId="{9B93000A-15B6-4B86-942D-592AC418DC35}"/>
    <dgm:cxn modelId="{1C6B691C-CE00-4DE8-AE16-ACC0518C964F}" srcId="{043350D0-1180-4FB6-94CB-DEE06D91C75D}" destId="{8DAB2725-ED94-4AF2-B9E2-AD979E315997}" srcOrd="5" destOrd="0" parTransId="{20570633-3247-41C7-A2D9-95B675B2FEF0}" sibTransId="{8D8E38D2-82E0-4768-8FD1-4E2B36056B8C}"/>
    <dgm:cxn modelId="{BE49E1CC-2621-42B1-875D-E0C73733B0DF}" type="presOf" srcId="{DB6782C1-93D0-4877-A5D2-8DAB448CE92C}" destId="{BF8498FF-72BB-4660-8C52-5DB65489248F}" srcOrd="0" destOrd="0" presId="urn:microsoft.com/office/officeart/2005/8/layout/cycle1"/>
    <dgm:cxn modelId="{3E1F73B6-313F-48D9-A290-FD681E515FEB}" type="presOf" srcId="{905092D4-F5C5-4708-8044-B83B783FF4EB}" destId="{37BBF02F-D26D-4D33-91F7-99C47CEFA376}" srcOrd="0" destOrd="0" presId="urn:microsoft.com/office/officeart/2005/8/layout/cycle1"/>
    <dgm:cxn modelId="{01A21A6B-F039-4EEB-AC55-7C228A81142B}" type="presOf" srcId="{72879FF8-55F2-415E-A9EB-52A6AA265620}" destId="{15ED7A48-4D64-4118-B803-AC08020931AB}" srcOrd="0" destOrd="0" presId="urn:microsoft.com/office/officeart/2005/8/layout/cycle1"/>
    <dgm:cxn modelId="{51A886F8-4060-49AD-A78D-6315ED9D783C}" srcId="{043350D0-1180-4FB6-94CB-DEE06D91C75D}" destId="{DB6782C1-93D0-4877-A5D2-8DAB448CE92C}" srcOrd="4" destOrd="0" parTransId="{155EC596-6155-4494-94B0-3BFE54C12BC7}" sibTransId="{72879FF8-55F2-415E-A9EB-52A6AA265620}"/>
    <dgm:cxn modelId="{A34AC065-69AA-4C5B-A852-4E26EAED786F}" type="presOf" srcId="{2CE53448-3048-44CA-AE86-81CFEA0CB8DB}" destId="{2E9B37FB-AAE0-4F29-9B5B-CBB89E7E761A}" srcOrd="0" destOrd="0" presId="urn:microsoft.com/office/officeart/2005/8/layout/cycle1"/>
    <dgm:cxn modelId="{CFD91E88-9FF2-437F-9ACD-8B458B7B864F}" type="presOf" srcId="{8DAB2725-ED94-4AF2-B9E2-AD979E315997}" destId="{F09F0470-7082-4312-8AC4-7685CED43D8F}" srcOrd="0" destOrd="0" presId="urn:microsoft.com/office/officeart/2005/8/layout/cycle1"/>
    <dgm:cxn modelId="{198B5F6C-FD32-487B-9C95-44BBDE31A27E}" srcId="{043350D0-1180-4FB6-94CB-DEE06D91C75D}" destId="{85F17014-47AD-47B0-92EB-31F7A861CC09}" srcOrd="3" destOrd="0" parTransId="{47980C01-474E-4886-90DA-84A6F34C7286}" sibTransId="{53919177-38E6-4F0F-B1BC-43D1C026D5FE}"/>
    <dgm:cxn modelId="{1E9B5FAA-D73B-45DD-A2EE-790EEEFD4486}" type="presOf" srcId="{4DE224AD-EA93-4C2A-96BC-E6A1B4723852}" destId="{E3242F92-3EA4-42CD-BFD8-06219B7B27C5}" srcOrd="0" destOrd="0" presId="urn:microsoft.com/office/officeart/2005/8/layout/cycle1"/>
    <dgm:cxn modelId="{0F1020B3-1B90-43E3-A4E6-DAD53DDB22E1}" type="presParOf" srcId="{08DE3D1F-3B3F-407E-BF94-D34882AF10AD}" destId="{8F2C3068-DE74-4ADE-AFD3-B6ED19B838E6}" srcOrd="0" destOrd="0" presId="urn:microsoft.com/office/officeart/2005/8/layout/cycle1"/>
    <dgm:cxn modelId="{CE1909F6-5595-411D-B312-7F3DE65F534B}" type="presParOf" srcId="{08DE3D1F-3B3F-407E-BF94-D34882AF10AD}" destId="{2E9B37FB-AAE0-4F29-9B5B-CBB89E7E761A}" srcOrd="1" destOrd="0" presId="urn:microsoft.com/office/officeart/2005/8/layout/cycle1"/>
    <dgm:cxn modelId="{E0D60FC1-D9E3-4B2B-B817-87098015A972}" type="presParOf" srcId="{08DE3D1F-3B3F-407E-BF94-D34882AF10AD}" destId="{37BBF02F-D26D-4D33-91F7-99C47CEFA376}" srcOrd="2" destOrd="0" presId="urn:microsoft.com/office/officeart/2005/8/layout/cycle1"/>
    <dgm:cxn modelId="{B819EC4F-495D-4A6E-806A-DB7D22F87342}" type="presParOf" srcId="{08DE3D1F-3B3F-407E-BF94-D34882AF10AD}" destId="{E5C06B61-3D0D-418D-8ADF-298D38455F42}" srcOrd="3" destOrd="0" presId="urn:microsoft.com/office/officeart/2005/8/layout/cycle1"/>
    <dgm:cxn modelId="{CA3C8CFD-8A7D-46FC-9F6D-31AEBE66D596}" type="presParOf" srcId="{08DE3D1F-3B3F-407E-BF94-D34882AF10AD}" destId="{E3242F92-3EA4-42CD-BFD8-06219B7B27C5}" srcOrd="4" destOrd="0" presId="urn:microsoft.com/office/officeart/2005/8/layout/cycle1"/>
    <dgm:cxn modelId="{0453E22A-A4E3-47EE-B30E-7FAE98D64914}" type="presParOf" srcId="{08DE3D1F-3B3F-407E-BF94-D34882AF10AD}" destId="{B632A25D-746F-4B7F-94F4-3A0B639DC519}" srcOrd="5" destOrd="0" presId="urn:microsoft.com/office/officeart/2005/8/layout/cycle1"/>
    <dgm:cxn modelId="{F30B7D23-242D-42B9-B401-507E4599BAFA}" type="presParOf" srcId="{08DE3D1F-3B3F-407E-BF94-D34882AF10AD}" destId="{B642B034-39A5-4B4D-9B07-D109F9BDB8BF}" srcOrd="6" destOrd="0" presId="urn:microsoft.com/office/officeart/2005/8/layout/cycle1"/>
    <dgm:cxn modelId="{90E1C332-6599-4457-8F8D-F3ED35FA950D}" type="presParOf" srcId="{08DE3D1F-3B3F-407E-BF94-D34882AF10AD}" destId="{37BE0556-9821-43DE-AB39-5619B97CD5F3}" srcOrd="7" destOrd="0" presId="urn:microsoft.com/office/officeart/2005/8/layout/cycle1"/>
    <dgm:cxn modelId="{B789360D-6502-49F7-86E1-A9B6D0ECE30C}" type="presParOf" srcId="{08DE3D1F-3B3F-407E-BF94-D34882AF10AD}" destId="{B16A120F-183B-4010-BE79-3125EA76FE2A}" srcOrd="8" destOrd="0" presId="urn:microsoft.com/office/officeart/2005/8/layout/cycle1"/>
    <dgm:cxn modelId="{F8B4FDBA-1BC3-41A3-86FF-33271189FC36}" type="presParOf" srcId="{08DE3D1F-3B3F-407E-BF94-D34882AF10AD}" destId="{CFE41676-DB83-45D2-AD07-C0EB15721C72}" srcOrd="9" destOrd="0" presId="urn:microsoft.com/office/officeart/2005/8/layout/cycle1"/>
    <dgm:cxn modelId="{C1AF08A6-4E40-46E7-BF11-7CAEF98AF6A7}" type="presParOf" srcId="{08DE3D1F-3B3F-407E-BF94-D34882AF10AD}" destId="{60140953-DF11-40D6-A28E-310B8CC1E1B6}" srcOrd="10" destOrd="0" presId="urn:microsoft.com/office/officeart/2005/8/layout/cycle1"/>
    <dgm:cxn modelId="{F6F54B1C-1162-461D-8E1D-A4D1CC946C37}" type="presParOf" srcId="{08DE3D1F-3B3F-407E-BF94-D34882AF10AD}" destId="{0F8A6CC9-7A43-426A-A23C-4C632BD6B638}" srcOrd="11" destOrd="0" presId="urn:microsoft.com/office/officeart/2005/8/layout/cycle1"/>
    <dgm:cxn modelId="{4E7D2F20-6AF4-4ECD-9DDA-32B3BC328B7F}" type="presParOf" srcId="{08DE3D1F-3B3F-407E-BF94-D34882AF10AD}" destId="{FEF38912-A046-45B6-93C3-59BAD1623E2E}" srcOrd="12" destOrd="0" presId="urn:microsoft.com/office/officeart/2005/8/layout/cycle1"/>
    <dgm:cxn modelId="{9A30D106-F173-49EC-83EB-07F5263C7714}" type="presParOf" srcId="{08DE3D1F-3B3F-407E-BF94-D34882AF10AD}" destId="{BF8498FF-72BB-4660-8C52-5DB65489248F}" srcOrd="13" destOrd="0" presId="urn:microsoft.com/office/officeart/2005/8/layout/cycle1"/>
    <dgm:cxn modelId="{40DD532F-3EF0-48EF-8980-0A5B75B8E72C}" type="presParOf" srcId="{08DE3D1F-3B3F-407E-BF94-D34882AF10AD}" destId="{15ED7A48-4D64-4118-B803-AC08020931AB}" srcOrd="14" destOrd="0" presId="urn:microsoft.com/office/officeart/2005/8/layout/cycle1"/>
    <dgm:cxn modelId="{FEFD0C31-8F77-4376-8C72-9925596DBCB3}" type="presParOf" srcId="{08DE3D1F-3B3F-407E-BF94-D34882AF10AD}" destId="{15754D94-CCE8-46D4-9FE4-7F5304468B66}" srcOrd="15" destOrd="0" presId="urn:microsoft.com/office/officeart/2005/8/layout/cycle1"/>
    <dgm:cxn modelId="{BE884DB9-EAD2-467F-B2F7-9162675EB298}" type="presParOf" srcId="{08DE3D1F-3B3F-407E-BF94-D34882AF10AD}" destId="{F09F0470-7082-4312-8AC4-7685CED43D8F}" srcOrd="16" destOrd="0" presId="urn:microsoft.com/office/officeart/2005/8/layout/cycle1"/>
    <dgm:cxn modelId="{B3686346-DF9D-4646-AF55-3D1C0843AF61}" type="presParOf" srcId="{08DE3D1F-3B3F-407E-BF94-D34882AF10AD}" destId="{F4EC31DE-53DA-4A80-A07C-818A06B5850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B37FB-AAE0-4F29-9B5B-CBB89E7E761A}">
      <dsp:nvSpPr>
        <dsp:cNvPr id="0" name=""/>
        <dsp:cNvSpPr/>
      </dsp:nvSpPr>
      <dsp:spPr>
        <a:xfrm>
          <a:off x="4862484" y="13997"/>
          <a:ext cx="1090724" cy="109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Ролевые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 игры</a:t>
          </a:r>
        </a:p>
      </dsp:txBody>
      <dsp:txXfrm>
        <a:off x="4862484" y="13997"/>
        <a:ext cx="1090724" cy="1090724"/>
      </dsp:txXfrm>
    </dsp:sp>
    <dsp:sp modelId="{37BBF02F-D26D-4D33-91F7-99C47CEFA376}">
      <dsp:nvSpPr>
        <dsp:cNvPr id="0" name=""/>
        <dsp:cNvSpPr/>
      </dsp:nvSpPr>
      <dsp:spPr>
        <a:xfrm>
          <a:off x="1526891" y="2891"/>
          <a:ext cx="5328216" cy="5328216"/>
        </a:xfrm>
        <a:prstGeom prst="circularArrow">
          <a:avLst>
            <a:gd name="adj1" fmla="val 3992"/>
            <a:gd name="adj2" fmla="val 250422"/>
            <a:gd name="adj3" fmla="val 20572622"/>
            <a:gd name="adj4" fmla="val 1898358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42F92-3EA4-42CD-BFD8-06219B7B27C5}">
      <dsp:nvSpPr>
        <dsp:cNvPr id="0" name=""/>
        <dsp:cNvSpPr/>
      </dsp:nvSpPr>
      <dsp:spPr>
        <a:xfrm>
          <a:off x="6079330" y="2121637"/>
          <a:ext cx="1090724" cy="109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0" i="1" u="none" strike="noStrike" kern="1200" cap="none" normalizeH="0" baseline="0" smtClean="0">
            <a:ln>
              <a:noFill/>
            </a:ln>
            <a:solidFill>
              <a:srgbClr val="3D29D1"/>
            </a:solidFill>
            <a:effectLst/>
            <a:latin typeface="Lucida Console" panose="020B0609040504020204" pitchFamily="49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Выполнение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упражнений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 творческого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направления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0" i="1" u="none" strike="noStrike" kern="1200" cap="none" normalizeH="0" baseline="0" smtClean="0">
            <a:ln>
              <a:noFill/>
            </a:ln>
            <a:solidFill>
              <a:srgbClr val="3D29D1"/>
            </a:solidFill>
            <a:effectLst/>
            <a:latin typeface="Lucida Console" panose="020B0609040504020204" pitchFamily="49" charset="0"/>
          </a:endParaRPr>
        </a:p>
      </dsp:txBody>
      <dsp:txXfrm>
        <a:off x="6079330" y="2121637"/>
        <a:ext cx="1090724" cy="1090724"/>
      </dsp:txXfrm>
    </dsp:sp>
    <dsp:sp modelId="{B632A25D-746F-4B7F-94F4-3A0B639DC519}">
      <dsp:nvSpPr>
        <dsp:cNvPr id="0" name=""/>
        <dsp:cNvSpPr/>
      </dsp:nvSpPr>
      <dsp:spPr>
        <a:xfrm>
          <a:off x="1526891" y="2891"/>
          <a:ext cx="5328216" cy="5328216"/>
        </a:xfrm>
        <a:prstGeom prst="circularArrow">
          <a:avLst>
            <a:gd name="adj1" fmla="val 3992"/>
            <a:gd name="adj2" fmla="val 250422"/>
            <a:gd name="adj3" fmla="val 2365995"/>
            <a:gd name="adj4" fmla="val 77695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E0556-9821-43DE-AB39-5619B97CD5F3}">
      <dsp:nvSpPr>
        <dsp:cNvPr id="0" name=""/>
        <dsp:cNvSpPr/>
      </dsp:nvSpPr>
      <dsp:spPr>
        <a:xfrm>
          <a:off x="4862484" y="4229277"/>
          <a:ext cx="1090724" cy="109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Создание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презента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ций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проектов</a:t>
          </a:r>
        </a:p>
      </dsp:txBody>
      <dsp:txXfrm>
        <a:off x="4862484" y="4229277"/>
        <a:ext cx="1090724" cy="1090724"/>
      </dsp:txXfrm>
    </dsp:sp>
    <dsp:sp modelId="{B16A120F-183B-4010-BE79-3125EA76FE2A}">
      <dsp:nvSpPr>
        <dsp:cNvPr id="0" name=""/>
        <dsp:cNvSpPr/>
      </dsp:nvSpPr>
      <dsp:spPr>
        <a:xfrm>
          <a:off x="1526891" y="2891"/>
          <a:ext cx="5328216" cy="5328216"/>
        </a:xfrm>
        <a:prstGeom prst="circularArrow">
          <a:avLst>
            <a:gd name="adj1" fmla="val 3992"/>
            <a:gd name="adj2" fmla="val 250422"/>
            <a:gd name="adj3" fmla="val 6110559"/>
            <a:gd name="adj4" fmla="val 4439019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40953-DF11-40D6-A28E-310B8CC1E1B6}">
      <dsp:nvSpPr>
        <dsp:cNvPr id="0" name=""/>
        <dsp:cNvSpPr/>
      </dsp:nvSpPr>
      <dsp:spPr>
        <a:xfrm>
          <a:off x="2428791" y="4229277"/>
          <a:ext cx="1090724" cy="109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0" i="1" u="none" strike="noStrike" kern="1200" cap="none" normalizeH="0" baseline="0" smtClean="0">
            <a:ln>
              <a:noFill/>
            </a:ln>
            <a:solidFill>
              <a:srgbClr val="3D29D1"/>
            </a:solidFill>
            <a:effectLst/>
            <a:latin typeface="Arial" panose="020B0604020202020204" pitchFamily="34" charset="0"/>
          </a:endParaRPr>
        </a:p>
      </dsp:txBody>
      <dsp:txXfrm>
        <a:off x="2428791" y="4229277"/>
        <a:ext cx="1090724" cy="1090724"/>
      </dsp:txXfrm>
    </dsp:sp>
    <dsp:sp modelId="{0F8A6CC9-7A43-426A-A23C-4C632BD6B638}">
      <dsp:nvSpPr>
        <dsp:cNvPr id="0" name=""/>
        <dsp:cNvSpPr/>
      </dsp:nvSpPr>
      <dsp:spPr>
        <a:xfrm>
          <a:off x="1526891" y="2891"/>
          <a:ext cx="5328216" cy="5328216"/>
        </a:xfrm>
        <a:prstGeom prst="circularArrow">
          <a:avLst>
            <a:gd name="adj1" fmla="val 3992"/>
            <a:gd name="adj2" fmla="val 250422"/>
            <a:gd name="adj3" fmla="val 9772622"/>
            <a:gd name="adj4" fmla="val 818358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498FF-72BB-4660-8C52-5DB65489248F}">
      <dsp:nvSpPr>
        <dsp:cNvPr id="0" name=""/>
        <dsp:cNvSpPr/>
      </dsp:nvSpPr>
      <dsp:spPr>
        <a:xfrm>
          <a:off x="1211944" y="2121637"/>
          <a:ext cx="1090724" cy="109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0" i="1" u="none" strike="noStrike" kern="1200" cap="none" normalizeH="0" baseline="0" smtClean="0">
            <a:ln>
              <a:noFill/>
            </a:ln>
            <a:solidFill>
              <a:srgbClr val="3D29D1"/>
            </a:solidFill>
            <a:effectLst/>
            <a:latin typeface="Lucida Console" panose="020B0609040504020204" pitchFamily="49" charset="0"/>
          </a:endParaRPr>
        </a:p>
      </dsp:txBody>
      <dsp:txXfrm>
        <a:off x="1211944" y="2121637"/>
        <a:ext cx="1090724" cy="1090724"/>
      </dsp:txXfrm>
    </dsp:sp>
    <dsp:sp modelId="{15ED7A48-4D64-4118-B803-AC08020931AB}">
      <dsp:nvSpPr>
        <dsp:cNvPr id="0" name=""/>
        <dsp:cNvSpPr/>
      </dsp:nvSpPr>
      <dsp:spPr>
        <a:xfrm>
          <a:off x="1526891" y="2891"/>
          <a:ext cx="5328216" cy="5328216"/>
        </a:xfrm>
        <a:prstGeom prst="circularArrow">
          <a:avLst>
            <a:gd name="adj1" fmla="val 3992"/>
            <a:gd name="adj2" fmla="val 250422"/>
            <a:gd name="adj3" fmla="val 13165995"/>
            <a:gd name="adj4" fmla="val 1157695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F0470-7082-4312-8AC4-7685CED43D8F}">
      <dsp:nvSpPr>
        <dsp:cNvPr id="0" name=""/>
        <dsp:cNvSpPr/>
      </dsp:nvSpPr>
      <dsp:spPr>
        <a:xfrm>
          <a:off x="2428791" y="13997"/>
          <a:ext cx="1090724" cy="109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Внеклассная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1" u="none" strike="noStrike" kern="1200" cap="none" normalizeH="0" baseline="0" smtClean="0">
              <a:ln>
                <a:noFill/>
              </a:ln>
              <a:solidFill>
                <a:srgbClr val="3D29D1"/>
              </a:solidFill>
              <a:effectLst/>
              <a:latin typeface="Lucida Console" panose="020B0609040504020204" pitchFamily="49" charset="0"/>
            </a:rPr>
            <a:t> деятельность</a:t>
          </a:r>
        </a:p>
      </dsp:txBody>
      <dsp:txXfrm>
        <a:off x="2428791" y="13997"/>
        <a:ext cx="1090724" cy="1090724"/>
      </dsp:txXfrm>
    </dsp:sp>
    <dsp:sp modelId="{F4EC31DE-53DA-4A80-A07C-818A06B58504}">
      <dsp:nvSpPr>
        <dsp:cNvPr id="0" name=""/>
        <dsp:cNvSpPr/>
      </dsp:nvSpPr>
      <dsp:spPr>
        <a:xfrm>
          <a:off x="1526891" y="2891"/>
          <a:ext cx="5328216" cy="5328216"/>
        </a:xfrm>
        <a:prstGeom prst="circularArrow">
          <a:avLst>
            <a:gd name="adj1" fmla="val 3992"/>
            <a:gd name="adj2" fmla="val 250422"/>
            <a:gd name="adj3" fmla="val 16910559"/>
            <a:gd name="adj4" fmla="val 15239019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9171EE-58E9-4C15-AC9F-4BB463BF8E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B73FD-AE63-4E64-8104-B32DEF43AB1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29F6C82-FABB-438A-8420-5B89078B4761}" type="slidenum">
              <a:rPr lang="ru-RU" altLang="ru-RU" sz="1200">
                <a:latin typeface="Calibri" panose="020F0502020204030204" pitchFamily="34" charset="0"/>
              </a:rPr>
              <a:pPr algn="r"/>
              <a:t>6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9DDC8-5772-40C8-A341-CDEA231BA922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BE7883C-FB6A-449D-9B7A-59E66E72B1EB}" type="slidenum">
              <a:rPr lang="ru-RU" altLang="ru-RU" sz="1200">
                <a:latin typeface="Calibri" panose="020F0502020204030204" pitchFamily="34" charset="0"/>
              </a:rPr>
              <a:pPr algn="r"/>
              <a:t>24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2EB60-2788-44DE-B70C-1A5B2EC003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99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4EE5F-C0E3-4C0C-8321-1152C51CBA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47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CBC4-C4D1-41FE-B312-5C68FFF7F4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74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31B8EC-958A-4CDD-985F-254C604C3A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52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30DC14-9520-4231-BA0E-7412C02BFF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18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A3ED2-96D9-4564-9C5A-1DE94ED63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48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6F83E-D27A-4DE5-B4C4-42262D7EC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7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C36FB-BF98-4BFA-A750-9B70A5612E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1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929B2-9D77-466A-973E-1634169D6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5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901A9-FBFC-4184-ABD8-7499B8020E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7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D7C2D-F088-42DB-9DAA-A3B088C3C6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25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6D836-DC3D-4D34-8FE5-564513A1D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98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A499-16C6-48DD-96BE-F4826B1AE2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31602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56058C-D553-4CC4-A007-754A97FA70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hyperlink" Target="&#1086;&#1076;&#1077;&#1078;&#1076;&#1072;-&#1074;&#1077;&#1089;&#1077;&#1083;&#1072;&#1103;.pp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6;&#1076;&#1077;&#1078;&#1076;&#1072;%202.ppt" TargetMode="External"/><Relationship Id="rId4" Type="http://schemas.openxmlformats.org/officeDocument/2006/relationships/hyperlink" Target="&#1086;&#1076;&#1077;&#1078;&#1076;&#1072;.ppt" TargetMode="Externa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hyperlink" Target="&#1094;&#1074;&#1077;&#1090;&#1072;.pp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xasler.org.ua-onefinger.avi" TargetMode="Externa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hyperlink" Target="4%20&#1082;&#1083;&#1072;&#1089;&#1089;%20&#1084;&#1091;&#1083;&#1100;&#1090;&#1080;&#1084;&#1077;&#1076;&#1080;&#1072;/start.ex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iktorya\&#1056;&#1072;&#1073;&#1086;&#1095;&#1080;&#1081;%20&#1089;&#1090;&#1086;&#1083;\Jesse_Voorn_-_Come_On.mp3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iktorya\&#1056;&#1072;&#1073;&#1086;&#1095;&#1080;&#1081;%20&#1089;&#1090;&#1086;&#1083;\&#1052;&#1054;\master-class\&#1084;&#1086;&#1080;%20&#1084;&#1072;&#1089;&#1090;&#1077;&#1088;-&#1082;&#1083;&#1072;&#1089;&#1089;&#1099;\DISPENSER-Christian-Dior-present-music-&#1087;&#1086;&#1082;&#1072;&#1079;-&#1084;&#1086;&#1076;-in-London-(muzofon.com).mp3" TargetMode="External"/><Relationship Id="rId4" Type="http://schemas.openxmlformats.org/officeDocument/2006/relationships/image" Target="../media/image40.png"/></Relationships>
</file>

<file path=ppt/slides/_rels/slide24.xml.rels><?xml version="1.0" encoding="UTF-8" standalone="yes"?>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8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wmf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hyperlink" Target="4%20&#1082;&#1083;&#1072;&#1089;&#1089;%20&#1084;&#1091;&#1083;&#1100;&#1090;&#1080;&#1084;&#1077;&#1076;&#1080;&#1072;/start.ex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38400"/>
            <a:ext cx="2590800" cy="1219200"/>
          </a:xfrm>
        </p:spPr>
        <p:txBody>
          <a:bodyPr anchor="ctr"/>
          <a:lstStyle/>
          <a:p>
            <a:r>
              <a:rPr lang="ru-RU" altLang="ru-RU" sz="2800" b="1" i="1">
                <a:solidFill>
                  <a:srgbClr val="0000FF"/>
                </a:solidFill>
                <a:latin typeface="Georgia" panose="02040502050405020303" pitchFamily="18" charset="0"/>
              </a:rPr>
              <a:t>МАСТЕР  КЛАСС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91200"/>
            <a:ext cx="48006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 i="1">
                <a:latin typeface="Forte" panose="03060902040502070203" pitchFamily="66" charset="0"/>
              </a:rPr>
              <a:t>Дуюн Виктории Анатольевны</a:t>
            </a:r>
          </a:p>
          <a:p>
            <a:pPr>
              <a:lnSpc>
                <a:spcPct val="80000"/>
              </a:lnSpc>
            </a:pPr>
            <a:r>
              <a:rPr lang="ru-RU" altLang="ru-RU" sz="1600" b="1" i="1">
                <a:latin typeface="Forte" panose="03060902040502070203" pitchFamily="66" charset="0"/>
              </a:rPr>
              <a:t>учителя ЛСОШ№8</a:t>
            </a:r>
          </a:p>
          <a:p>
            <a:pPr>
              <a:lnSpc>
                <a:spcPct val="80000"/>
              </a:lnSpc>
            </a:pPr>
            <a:r>
              <a:rPr lang="ru-RU" altLang="ru-RU" sz="1600" b="1" i="1">
                <a:latin typeface="Forte" panose="03060902040502070203" pitchFamily="66" charset="0"/>
              </a:rPr>
              <a:t>2012г.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47800" y="228600"/>
            <a:ext cx="73247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i="1">
                <a:latin typeface="Georgia" panose="02040502050405020303" pitchFamily="18" charset="0"/>
              </a:rPr>
              <a:t>«В </a:t>
            </a:r>
            <a:r>
              <a:rPr lang="ru-RU" altLang="ru-RU" i="1">
                <a:solidFill>
                  <a:srgbClr val="FF3300"/>
                </a:solidFill>
                <a:latin typeface="Georgia" panose="02040502050405020303" pitchFamily="18" charset="0"/>
              </a:rPr>
              <a:t>каждом человеке</a:t>
            </a:r>
            <a:r>
              <a:rPr lang="ru-RU" altLang="ru-RU" i="1">
                <a:latin typeface="Georgia" panose="02040502050405020303" pitchFamily="18" charset="0"/>
              </a:rPr>
              <a:t> заключается целый ряд способностей и наклонностей, которые стоит лишь </a:t>
            </a:r>
            <a:r>
              <a:rPr lang="ru-RU" altLang="ru-RU" i="1">
                <a:solidFill>
                  <a:srgbClr val="FF3300"/>
                </a:solidFill>
                <a:latin typeface="Georgia" panose="02040502050405020303" pitchFamily="18" charset="0"/>
              </a:rPr>
              <a:t>пробудить и развить</a:t>
            </a:r>
            <a:r>
              <a:rPr lang="ru-RU" altLang="ru-RU" i="1">
                <a:latin typeface="Georgia" panose="02040502050405020303" pitchFamily="18" charset="0"/>
              </a:rPr>
              <a:t>, чтобы они, </a:t>
            </a:r>
            <a:r>
              <a:rPr lang="ru-RU" altLang="ru-RU" i="1">
                <a:solidFill>
                  <a:srgbClr val="FF3300"/>
                </a:solidFill>
                <a:latin typeface="Georgia" panose="02040502050405020303" pitchFamily="18" charset="0"/>
              </a:rPr>
              <a:t>при приложении к делу</a:t>
            </a:r>
            <a:r>
              <a:rPr lang="ru-RU" altLang="ru-RU" i="1">
                <a:latin typeface="Georgia" panose="02040502050405020303" pitchFamily="18" charset="0"/>
              </a:rPr>
              <a:t>, произвели самые </a:t>
            </a:r>
            <a:r>
              <a:rPr lang="ru-RU" altLang="ru-RU" i="1">
                <a:solidFill>
                  <a:srgbClr val="FF3300"/>
                </a:solidFill>
                <a:latin typeface="Georgia" panose="02040502050405020303" pitchFamily="18" charset="0"/>
              </a:rPr>
              <a:t>превосходные результаты</a:t>
            </a:r>
            <a:r>
              <a:rPr lang="ru-RU" altLang="ru-RU" i="1">
                <a:latin typeface="Georgia" panose="02040502050405020303" pitchFamily="18" charset="0"/>
              </a:rPr>
              <a:t>. Лишь тогда человек становится настоящим человеком» </a:t>
            </a:r>
            <a:endParaRPr lang="en-US" altLang="ru-RU" i="1">
              <a:latin typeface="Georgia" panose="02040502050405020303" pitchFamily="18" charset="0"/>
            </a:endParaRPr>
          </a:p>
          <a:p>
            <a:pPr algn="r"/>
            <a:r>
              <a:rPr lang="ru-RU" altLang="ru-RU" i="1">
                <a:latin typeface="Georgia" panose="02040502050405020303" pitchFamily="18" charset="0"/>
              </a:rPr>
              <a:t>Ф.А́.  Бебель</a:t>
            </a:r>
            <a:r>
              <a:rPr lang="ru-RU" altLang="ru-RU" sz="1400" i="1">
                <a:latin typeface="Georgia" panose="02040502050405020303" pitchFamily="18" charset="0"/>
              </a:rPr>
              <a:t/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352800" y="2286000"/>
            <a:ext cx="495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"Работа с 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одаренными детьми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языка"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40386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2590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hlinkClick r:id="rId3" action="ppaction://hlinkpres?slideindex=1&amp;slidetitle="/>
              </a:rPr>
              <a:t>Презентация «одежда» веселая</a:t>
            </a:r>
            <a:endParaRPr lang="ru-RU" altLang="ru-RU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124200" y="5791200"/>
            <a:ext cx="2590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hlinkClick r:id="rId4" action="ppaction://hlinkpres?slideindex=1&amp;slidetitle="/>
              </a:rPr>
              <a:t>Презентация «одежда» введение с транскр</a:t>
            </a:r>
            <a:endParaRPr lang="ru-RU" altLang="ru-RU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324600" y="5867400"/>
            <a:ext cx="2590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hlinkClick r:id="rId5" action="ppaction://hlinkpres?slideindex=1&amp;slidetitle="/>
              </a:rPr>
              <a:t>Презентация «одежда»  проверка</a:t>
            </a:r>
            <a:endParaRPr lang="ru-RU" altLang="ru-RU"/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 rot="-878144">
            <a:off x="928688" y="2070100"/>
            <a:ext cx="7667625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lgerian" panose="04020705040A02060702" pitchFamily="82" charset="0"/>
              </a:rPr>
              <a:t>Clothers</a:t>
            </a:r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715000" y="6248400"/>
            <a:ext cx="2590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hlinkClick r:id="rId3" action="ppaction://hlinkpres?slideindex=1&amp;slidetitle="/>
              </a:rPr>
              <a:t>Презентация «цвета»</a:t>
            </a:r>
            <a:endParaRPr lang="ru-RU" altLang="ru-RU"/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 rot="-778169">
            <a:off x="533400" y="2667000"/>
            <a:ext cx="8153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lgerian" panose="04020705040A02060702" pitchFamily="82" charset="0"/>
              </a:rPr>
              <a:t>Let's repeat</a:t>
            </a:r>
          </a:p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lgerian" panose="04020705040A02060702" pitchFamily="82" charset="0"/>
              </a:rPr>
              <a:t>the colours!</a:t>
            </a:r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512763"/>
            <a:ext cx="8229600" cy="914400"/>
          </a:xfrm>
        </p:spPr>
        <p:txBody>
          <a:bodyPr anchor="t">
            <a:noAutofit/>
          </a:bodyPr>
          <a:lstStyle/>
          <a:p>
            <a:r>
              <a:rPr lang="ru-RU" altLang="ru-RU" sz="3200">
                <a:solidFill>
                  <a:srgbClr val="C00000"/>
                </a:solidFill>
              </a:rPr>
              <a:t>  Соедини слово с соответствующим рисунком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714500"/>
            <a:ext cx="1000125" cy="785813"/>
          </a:xfrm>
          <a:ln/>
        </p:spPr>
      </p:pic>
      <p:pic>
        <p:nvPicPr>
          <p:cNvPr id="40964" name="Picture 3" descr="C:\Users\Сай-Хоо\Desktop\3297666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786063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071938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429250"/>
            <a:ext cx="128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школа\Мои документы\Мои рисунки\sw184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1413" y="1601788"/>
            <a:ext cx="1058862" cy="919162"/>
          </a:xfrm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314325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143500"/>
            <a:ext cx="1143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Прямоугольник 13"/>
          <p:cNvSpPr>
            <a:spLocks noChangeArrowheads="1"/>
          </p:cNvSpPr>
          <p:nvPr/>
        </p:nvSpPr>
        <p:spPr bwMode="auto">
          <a:xfrm>
            <a:off x="3352800" y="1981200"/>
            <a:ext cx="19669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3600" b="1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Shirt</a:t>
            </a:r>
          </a:p>
          <a:p>
            <a:pPr algn="ctr"/>
            <a:r>
              <a:rPr lang="en-US" altLang="ru-RU" sz="3600" b="1">
                <a:latin typeface="Calibri" panose="020F0502020204030204" pitchFamily="34" charset="0"/>
                <a:cs typeface="Times New Roman" panose="02020603050405020304" pitchFamily="18" charset="0"/>
              </a:rPr>
              <a:t>T-shirt</a:t>
            </a:r>
          </a:p>
          <a:p>
            <a:pPr algn="ctr" eaLnBrk="0" hangingPunct="0"/>
            <a:r>
              <a:rPr lang="en-US" altLang="ru-RU" sz="3600" b="1">
                <a:latin typeface="Calibri" panose="020F0502020204030204" pitchFamily="34" charset="0"/>
                <a:cs typeface="Times New Roman" panose="02020603050405020304" pitchFamily="18" charset="0"/>
              </a:rPr>
              <a:t>Dress</a:t>
            </a:r>
          </a:p>
          <a:p>
            <a:pPr algn="ctr" eaLnBrk="0" hangingPunct="0"/>
            <a:r>
              <a:rPr lang="en-US" altLang="ru-RU" sz="3600" b="1">
                <a:latin typeface="Calibri" panose="020F0502020204030204" pitchFamily="34" charset="0"/>
                <a:cs typeface="Times New Roman" panose="02020603050405020304" pitchFamily="18" charset="0"/>
              </a:rPr>
              <a:t>Hat</a:t>
            </a:r>
          </a:p>
          <a:p>
            <a:pPr algn="ctr" eaLnBrk="0" hangingPunct="0"/>
            <a:r>
              <a:rPr lang="en-US" altLang="ru-RU" sz="3600" b="1">
                <a:latin typeface="Calibri" panose="020F0502020204030204" pitchFamily="34" charset="0"/>
                <a:cs typeface="Times New Roman" panose="02020603050405020304" pitchFamily="18" charset="0"/>
              </a:rPr>
              <a:t>Jeans</a:t>
            </a:r>
          </a:p>
          <a:p>
            <a:pPr algn="ctr" eaLnBrk="0" hangingPunct="0"/>
            <a:r>
              <a:rPr lang="en-US" altLang="ru-RU" sz="3600" b="1">
                <a:latin typeface="Calibri" panose="020F0502020204030204" pitchFamily="34" charset="0"/>
                <a:cs typeface="Times New Roman" panose="02020603050405020304" pitchFamily="18" charset="0"/>
              </a:rPr>
              <a:t>Shoes</a:t>
            </a:r>
          </a:p>
          <a:p>
            <a:pPr algn="ctr" eaLnBrk="0" hangingPunct="0"/>
            <a:r>
              <a:rPr lang="en-US" altLang="ru-RU" sz="3600" b="1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Skirt</a:t>
            </a:r>
            <a:endParaRPr lang="ru-RU" altLang="ru-RU" sz="3600" b="1">
              <a:latin typeface="Corbel" panose="020B0503020204020204" pitchFamily="34" charset="0"/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1524000" y="2971800"/>
            <a:ext cx="2133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1600200" y="4419600"/>
            <a:ext cx="2133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4953000" y="34290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V="1">
            <a:off x="4876800" y="2438400"/>
            <a:ext cx="1600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 flipV="1">
            <a:off x="1600200" y="2286000"/>
            <a:ext cx="2209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1752600" y="6019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200">
                <a:solidFill>
                  <a:srgbClr val="CC3300"/>
                </a:solidFill>
              </a:rPr>
              <a:t>Label the clothes</a:t>
            </a:r>
            <a:endParaRPr lang="ru-RU" altLang="ru-RU" sz="3200">
              <a:solidFill>
                <a:srgbClr val="CC3300"/>
              </a:solidFill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 flipV="1">
            <a:off x="1524000" y="3505200"/>
            <a:ext cx="2209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4800600" y="2362200"/>
            <a:ext cx="1905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0" y="1524000"/>
            <a:ext cx="3556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7772400" cy="6415088"/>
            <a:chOff x="1701" y="1134"/>
            <a:chExt cx="9360" cy="6383"/>
          </a:xfrm>
        </p:grpSpPr>
        <p:pic>
          <p:nvPicPr>
            <p:cNvPr id="28677" name="Picture 5" descr="212207-Royalty-Free-RF-Clipart-Illustration-Of-A-Coloring-Page-Outline-Of-A-Happy-Girl-With-A-Basket-By-Strawberr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134"/>
              <a:ext cx="6660" cy="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7641" y="1314"/>
              <a:ext cx="3420" cy="1440"/>
            </a:xfrm>
            <a:prstGeom prst="wedgeRoundRectCallout">
              <a:avLst>
                <a:gd name="adj1" fmla="val -116227"/>
                <a:gd name="adj2" fmla="val 71667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ru-RU" sz="2400" i="1">
                  <a:latin typeface="Comic Sans MS" panose="030F0702030302020204" pitchFamily="66" charset="0"/>
                </a:rPr>
                <a:t>My hat is red, my dress is purple and my shoes are brown.</a:t>
              </a:r>
              <a:endParaRPr lang="ru-RU" altLang="ru-RU" sz="2400"/>
            </a:p>
          </p:txBody>
        </p:sp>
      </p:grp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05400" y="1676400"/>
            <a:ext cx="1219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154" name="Picture 10" descr="Безымянныйl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4267200" cy="6108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895600" y="304800"/>
            <a:ext cx="6019800" cy="6019800"/>
            <a:chOff x="1161" y="954"/>
            <a:chExt cx="10034" cy="6840"/>
          </a:xfrm>
        </p:grpSpPr>
        <p:pic>
          <p:nvPicPr>
            <p:cNvPr id="6152" name="Picture 8" descr="211326-Royalty-Free-RF-Clipart-Illustration-Of-A-Coloring-Page-Outline-Of-A-Woman-Slipping-On-A-Banana-Pe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954"/>
              <a:ext cx="6794" cy="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1161" y="954"/>
              <a:ext cx="3780" cy="2160"/>
            </a:xfrm>
            <a:prstGeom prst="wedgeEllipseCallout">
              <a:avLst>
                <a:gd name="adj1" fmla="val 107542"/>
                <a:gd name="adj2" fmla="val 304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ru-RU" sz="1400" i="1">
                  <a:latin typeface="Comic Sans MS" panose="030F0702030302020204" pitchFamily="66" charset="0"/>
                </a:rPr>
                <a:t>I am wearing a pink blouse, a brown skirt and black shoes. I have got a black bag</a:t>
              </a:r>
              <a:r>
                <a:rPr lang="en-US" altLang="ru-RU" sz="1600" i="1">
                  <a:latin typeface="Comic Sans MS" panose="030F0702030302020204" pitchFamily="66" charset="0"/>
                </a:rPr>
                <a:t>.</a:t>
              </a:r>
              <a:endParaRPr lang="ru-RU" alt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7178" name="Picture 10" descr="lll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381000"/>
            <a:ext cx="2971800" cy="6248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381000" y="304800"/>
            <a:ext cx="6553200" cy="6096000"/>
            <a:chOff x="1701" y="9125"/>
            <a:chExt cx="9540" cy="6574"/>
          </a:xfrm>
        </p:grpSpPr>
        <p:pic>
          <p:nvPicPr>
            <p:cNvPr id="7176" name="Picture 8" descr="211366-Royalty-Free-RF-Clipart-Illustration-Of-A-Coloring-Page-Outline-Of-A-Man-With-Measurements-On-An-Eas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9125"/>
              <a:ext cx="7020" cy="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7281" y="9414"/>
              <a:ext cx="3960" cy="1800"/>
            </a:xfrm>
            <a:prstGeom prst="wedgeEllipseCallout">
              <a:avLst>
                <a:gd name="adj1" fmla="val -124620"/>
                <a:gd name="adj2" fmla="val 45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ru-RU" i="1">
                  <a:latin typeface="Comic Sans MS" panose="030F0702030302020204" pitchFamily="66" charset="0"/>
                </a:rPr>
                <a:t>I am wearing a blue shirt, a red tie, a black suit and black shoes.</a:t>
              </a:r>
              <a:endParaRPr lang="ru-RU" altLang="ru-RU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81000" y="228600"/>
            <a:ext cx="6705600" cy="6324600"/>
            <a:chOff x="1695" y="1134"/>
            <a:chExt cx="8826" cy="7920"/>
          </a:xfrm>
        </p:grpSpPr>
        <p:pic>
          <p:nvPicPr>
            <p:cNvPr id="27653" name="Picture 5" descr="bratz-coloring-pages-1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141"/>
              <a:ext cx="3599" cy="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>
              <a:off x="5121" y="1134"/>
              <a:ext cx="5400" cy="1800"/>
            </a:xfrm>
            <a:prstGeom prst="cloudCallout">
              <a:avLst>
                <a:gd name="adj1" fmla="val -71667"/>
                <a:gd name="adj2" fmla="val 648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i="1">
                  <a:latin typeface="Comic Sans MS" panose="030F0702030302020204" pitchFamily="66" charset="0"/>
                </a:rPr>
                <a:t>I am wearing a green T-shirt, blue jeans and red boots. The belt is black.</a:t>
              </a:r>
              <a:r>
                <a:rPr lang="en-US" altLang="ru-RU" sz="1200" i="1">
                  <a:latin typeface="Comic Sans MS" panose="030F0702030302020204" pitchFamily="66" charset="0"/>
                </a:rPr>
                <a:t/>
              </a:r>
              <a:endParaRPr lang="ru-RU" altLang="ru-RU"/>
            </a:p>
          </p:txBody>
        </p:sp>
      </p:grpSp>
      <p:pic>
        <p:nvPicPr>
          <p:cNvPr id="27656" name="Picture 8" descr="Безымянны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819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9" name="AutoShape 67"/>
          <p:cNvSpPr>
            <a:spLocks noChangeArrowheads="1"/>
          </p:cNvSpPr>
          <p:nvPr/>
        </p:nvSpPr>
        <p:spPr bwMode="auto">
          <a:xfrm>
            <a:off x="0" y="228600"/>
            <a:ext cx="8915400" cy="1219200"/>
          </a:xfrm>
          <a:prstGeom prst="ribbon">
            <a:avLst>
              <a:gd name="adj1" fmla="val 26787"/>
              <a:gd name="adj2" fmla="val 7353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Find the words of clothes</a:t>
            </a:r>
            <a:endParaRPr lang="ru-RU" alt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7088" y="224631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63713" y="224631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b</a:t>
            </a:r>
            <a:endParaRPr lang="ru-RU" altLang="ru-RU" sz="280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771775" y="224631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779838" y="224631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k</a:t>
            </a:r>
            <a:endParaRPr lang="ru-RU" altLang="ru-RU" sz="28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716463" y="224631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i</a:t>
            </a:r>
            <a:endParaRPr lang="ru-RU" altLang="ru-RU" sz="28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724525" y="224631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r</a:t>
            </a:r>
            <a:endParaRPr lang="ru-RU" altLang="ru-RU" sz="280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659563" y="224631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t</a:t>
            </a:r>
            <a:endParaRPr lang="ru-RU" altLang="ru-RU" sz="2800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667625" y="224631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27088" y="27511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c</a:t>
            </a:r>
            <a:endParaRPr lang="ru-RU" altLang="ru-RU" sz="280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763713" y="27511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o</a:t>
            </a:r>
            <a:endParaRPr lang="ru-RU" altLang="ru-RU" sz="280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771775" y="275113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779838" y="27511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t</a:t>
            </a:r>
            <a:endParaRPr lang="ru-RU" altLang="ru-RU" sz="2800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716463" y="27511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l</a:t>
            </a:r>
            <a:endParaRPr lang="ru-RU" altLang="ru-RU" sz="2800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724525" y="275113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659563" y="27511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n</a:t>
            </a:r>
            <a:endParaRPr lang="ru-RU" altLang="ru-RU" sz="2800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667625" y="27940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m</a:t>
            </a:r>
            <a:endParaRPr lang="ru-RU" altLang="ru-RU" sz="2800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827088" y="32543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i</a:t>
            </a:r>
            <a:endParaRPr lang="ru-RU" altLang="ru-RU" sz="2800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763713" y="32543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b</a:t>
            </a:r>
            <a:endParaRPr lang="ru-RU" altLang="ru-RU" sz="2800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771775" y="325437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l</a:t>
            </a:r>
            <a:endParaRPr lang="ru-RU" altLang="ru-RU" sz="2800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779838" y="32543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o</a:t>
            </a:r>
            <a:endParaRPr lang="ru-RU" altLang="ru-RU" sz="2800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716463" y="32543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u</a:t>
            </a:r>
            <a:endParaRPr lang="ru-RU" altLang="ru-RU" sz="2800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724525" y="325437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659563" y="32543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7667625" y="325437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i</a:t>
            </a:r>
            <a:endParaRPr lang="ru-RU" altLang="ru-RU" sz="2800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827088" y="38306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d</a:t>
            </a:r>
            <a:endParaRPr lang="ru-RU" altLang="ru-RU" sz="2800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1763713" y="38306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r</a:t>
            </a:r>
            <a:endParaRPr lang="ru-RU" altLang="ru-RU" sz="2800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2771775" y="383063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779838" y="38306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4716463" y="38306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724525" y="383063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f</a:t>
            </a:r>
            <a:endParaRPr lang="ru-RU" altLang="ru-RU" sz="2800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659563" y="38306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o</a:t>
            </a:r>
            <a:endParaRPr lang="ru-RU" altLang="ru-RU" sz="2800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7667625" y="383063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t</a:t>
            </a:r>
            <a:endParaRPr lang="ru-RU" altLang="ru-RU" sz="2800"/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827088" y="43354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m</a:t>
            </a:r>
            <a:endParaRPr lang="ru-RU" altLang="ru-RU" sz="2800"/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1763713" y="43354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l</a:t>
            </a:r>
            <a:endParaRPr lang="ru-RU" altLang="ru-RU" sz="2800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2771775" y="433546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j</a:t>
            </a:r>
            <a:endParaRPr lang="ru-RU" altLang="ru-RU" sz="2800"/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3779838" y="43354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4716463" y="43354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5724525" y="433546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n</a:t>
            </a:r>
            <a:endParaRPr lang="ru-RU" altLang="ru-RU" sz="2800"/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6659563" y="43354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7667625" y="433546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t</a:t>
            </a:r>
            <a:endParaRPr lang="ru-RU" altLang="ru-RU" sz="2800"/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827088" y="4838700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c</a:t>
            </a:r>
            <a:endParaRPr lang="ru-RU" altLang="ru-RU" sz="2800"/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763713" y="4838700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j</a:t>
            </a:r>
            <a:endParaRPr lang="ru-RU" altLang="ru-RU" sz="2800"/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2771775" y="48387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3779838" y="4838700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c</a:t>
            </a:r>
            <a:endParaRPr lang="ru-RU" altLang="ru-RU" sz="2800"/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4716463" y="4838700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k</a:t>
            </a:r>
            <a:endParaRPr lang="ru-RU" altLang="ru-RU" sz="2800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724525" y="48387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6659563" y="4838700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t</a:t>
            </a:r>
            <a:endParaRPr lang="ru-RU" altLang="ru-RU" sz="2800"/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7667625" y="48387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827088" y="58467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p</a:t>
            </a:r>
            <a:endParaRPr lang="ru-RU" altLang="ru-RU" sz="2800"/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1763713" y="58467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b</a:t>
            </a:r>
            <a:endParaRPr lang="ru-RU" altLang="ru-RU" sz="2800"/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2771775" y="584676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o</a:t>
            </a:r>
            <a:endParaRPr lang="ru-RU" altLang="ru-RU" sz="2800"/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3779838" y="58467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o</a:t>
            </a:r>
            <a:endParaRPr lang="ru-RU" altLang="ru-RU" sz="2800"/>
          </a:p>
        </p:txBody>
      </p: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4716463" y="58467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t</a:t>
            </a:r>
            <a:endParaRPr lang="ru-RU" altLang="ru-RU" sz="2800"/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5724525" y="584676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6659563" y="58467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g</a:t>
            </a:r>
            <a:endParaRPr lang="ru-RU" altLang="ru-RU" sz="2800"/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7667625" y="5846763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827088" y="5343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1763713" y="5343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f</a:t>
            </a:r>
            <a:endParaRPr lang="ru-RU" altLang="ru-RU" sz="2800"/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2771775" y="534352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3779838" y="5343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h</a:t>
            </a:r>
            <a:endParaRPr lang="ru-RU" altLang="ru-RU" sz="2800"/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4716463" y="5343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o</a:t>
            </a:r>
            <a:endParaRPr lang="ru-RU" altLang="ru-RU" sz="2800"/>
          </a:p>
        </p:txBody>
      </p:sp>
      <p:sp>
        <p:nvSpPr>
          <p:cNvPr id="33856" name="Text Box 64"/>
          <p:cNvSpPr txBox="1">
            <a:spLocks noChangeArrowheads="1"/>
          </p:cNvSpPr>
          <p:nvPr/>
        </p:nvSpPr>
        <p:spPr bwMode="auto">
          <a:xfrm>
            <a:off x="5724525" y="534352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e</a:t>
            </a:r>
            <a:endParaRPr lang="ru-RU" altLang="ru-RU" sz="2800"/>
          </a:p>
        </p:txBody>
      </p:sp>
      <p:sp>
        <p:nvSpPr>
          <p:cNvPr id="33857" name="Text Box 65"/>
          <p:cNvSpPr txBox="1">
            <a:spLocks noChangeArrowheads="1"/>
          </p:cNvSpPr>
          <p:nvPr/>
        </p:nvSpPr>
        <p:spPr bwMode="auto">
          <a:xfrm>
            <a:off x="6659563" y="5343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s</a:t>
            </a:r>
            <a:endParaRPr lang="ru-RU" altLang="ru-RU" sz="2800"/>
          </a:p>
        </p:txBody>
      </p:sp>
      <p:sp>
        <p:nvSpPr>
          <p:cNvPr id="33858" name="Text Box 66"/>
          <p:cNvSpPr txBox="1">
            <a:spLocks noChangeArrowheads="1"/>
          </p:cNvSpPr>
          <p:nvPr/>
        </p:nvSpPr>
        <p:spPr bwMode="auto">
          <a:xfrm>
            <a:off x="7667625" y="534352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/>
              <a:t>n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23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23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23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23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3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3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3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3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3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3C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DBF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DBF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DBF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/>
      <p:bldP spid="33798" grpId="0"/>
      <p:bldP spid="33799" grpId="0"/>
      <p:bldP spid="33800" grpId="0"/>
      <p:bldP spid="33801" grpId="0"/>
      <p:bldP spid="33803" grpId="0"/>
      <p:bldP spid="33804" grpId="0"/>
      <p:bldP spid="33805" grpId="0"/>
      <p:bldP spid="33806" grpId="0"/>
      <p:bldP spid="33810" grpId="0"/>
      <p:bldP spid="33812" grpId="0"/>
      <p:bldP spid="33813" grpId="0"/>
      <p:bldP spid="33814" grpId="0"/>
      <p:bldP spid="33815" grpId="0"/>
      <p:bldP spid="33816" grpId="0"/>
      <p:bldP spid="33817" grpId="0"/>
      <p:bldP spid="33818" grpId="0"/>
      <p:bldP spid="33819" grpId="0"/>
      <p:bldP spid="33820" grpId="0"/>
      <p:bldP spid="33821" grpId="0"/>
      <p:bldP spid="33822" grpId="0"/>
      <p:bldP spid="33823" grpId="0"/>
      <p:bldP spid="33826" grpId="0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38" grpId="0"/>
      <p:bldP spid="33839" grpId="0"/>
      <p:bldP spid="33840" grpId="0"/>
      <p:bldP spid="33841" grpId="0"/>
      <p:bldP spid="33842" grpId="0"/>
      <p:bldP spid="33843" grpId="0"/>
      <p:bldP spid="33844" grpId="0"/>
      <p:bldP spid="33845" grpId="0"/>
      <p:bldP spid="33846" grpId="0"/>
      <p:bldP spid="33847" grpId="0"/>
      <p:bldP spid="33848" grpId="0"/>
      <p:bldP spid="33850" grpId="0"/>
      <p:bldP spid="33851" grpId="0"/>
      <p:bldP spid="33853" grpId="0"/>
      <p:bldP spid="33854" grpId="0"/>
      <p:bldP spid="33855" grpId="0"/>
      <p:bldP spid="33856" grpId="0"/>
      <p:bldP spid="33857" grpId="0"/>
      <p:bldP spid="338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3043" y="1571612"/>
            <a:ext cx="2265781" cy="64294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600" b="1" u="sng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tesnt</a:t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876"/>
            <a:ext cx="2265781" cy="64294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3600" b="1" u="sng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afc</a:t>
            </a:r>
            <a:r>
              <a:rPr lang="en-US" sz="3600" b="1" dirty="0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4071942"/>
            <a:ext cx="2265781" cy="64294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esr</a:t>
            </a:r>
            <a:r>
              <a:rPr lang="en-US" sz="3600" b="1" u="sng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2071678"/>
            <a:ext cx="2265781" cy="64294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lang="en-US" sz="3600" b="1" u="sng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</a:t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9555" y="4687895"/>
            <a:ext cx="2265781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ehso</a:t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3043" y="2571743"/>
            <a:ext cx="2265781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</a:t>
            </a:r>
            <a:r>
              <a:rPr lang="en-US" sz="3600" b="1" u="sng" dirty="0" err="1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4400" b="1" u="sng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3000372"/>
            <a:ext cx="2265781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u="sng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ohts</a:t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714356"/>
            <a:ext cx="785818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Put the letters In the right order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80394" y="1571612"/>
            <a:ext cx="2714644" cy="642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mittens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80394" y="3571876"/>
            <a:ext cx="2714644" cy="642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scarf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80394" y="4071942"/>
            <a:ext cx="2714644" cy="642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dress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0394" y="2068288"/>
            <a:ext cx="27146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jeans</a:t>
            </a:r>
            <a:endParaRPr lang="ru-RU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80394" y="4572008"/>
            <a:ext cx="2714644" cy="642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shoes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80394" y="2571744"/>
            <a:ext cx="2714644" cy="642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hat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80394" y="3071810"/>
            <a:ext cx="2714644" cy="642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shorts</a:t>
            </a:r>
            <a:endParaRPr lang="ru-RU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8929" name="Picture 17" descr="198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4859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18" descr="199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362200"/>
            <a:ext cx="1219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23" descr="196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29265">
            <a:off x="457200" y="1600200"/>
            <a:ext cx="1155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6" descr="197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2556">
            <a:off x="6858000" y="4953000"/>
            <a:ext cx="2082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0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4756" name="Picture 4" descr="shoping-291x3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2133600"/>
            <a:ext cx="458311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aacdbf76e1afb7c86a29398e973598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AutoShap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781800" y="457200"/>
            <a:ext cx="1447800" cy="1143000"/>
          </a:xfrm>
          <a:prstGeom prst="smileyFace">
            <a:avLst>
              <a:gd name="adj" fmla="val 4236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«Вижу! Слышу! Говорю! Делаю! Получиться!»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/>
              <a:t>Ролевая игра</a:t>
            </a:r>
            <a:br>
              <a:rPr lang="ru-RU" altLang="ru-RU" sz="4000"/>
            </a:br>
            <a:r>
              <a:rPr lang="ru-RU" altLang="ru-RU" sz="4000"/>
              <a:t>«В магазине одежды»</a:t>
            </a:r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838200" y="2362200"/>
            <a:ext cx="1219200" cy="1143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810000" cy="4648200"/>
          </a:xfrm>
          <a:solidFill>
            <a:schemeClr val="tx1"/>
          </a:solidFill>
        </p:spPr>
        <p:txBody>
          <a:bodyPr/>
          <a:lstStyle/>
          <a:p>
            <a:r>
              <a:rPr lang="en-US" altLang="ru-RU" sz="2800">
                <a:solidFill>
                  <a:schemeClr val="bg1"/>
                </a:solidFill>
              </a:rPr>
              <a:t>Hello!</a:t>
            </a:r>
          </a:p>
          <a:p>
            <a:r>
              <a:rPr lang="en-US" altLang="ru-RU" sz="2800">
                <a:solidFill>
                  <a:srgbClr val="FF3300"/>
                </a:solidFill>
              </a:rPr>
              <a:t>Hello!</a:t>
            </a:r>
          </a:p>
          <a:p>
            <a:r>
              <a:rPr lang="en-US" altLang="ru-RU" sz="2800">
                <a:solidFill>
                  <a:schemeClr val="bg1"/>
                </a:solidFill>
              </a:rPr>
              <a:t>I would like to buy the </a:t>
            </a:r>
            <a:r>
              <a:rPr lang="en-US" altLang="ru-RU" sz="2800" u="sng">
                <a:solidFill>
                  <a:schemeClr val="bg1"/>
                </a:solidFill>
              </a:rPr>
              <a:t>red dress</a:t>
            </a:r>
            <a:r>
              <a:rPr lang="en-US" altLang="ru-RU" sz="2800">
                <a:solidFill>
                  <a:schemeClr val="bg1"/>
                </a:solidFill>
              </a:rPr>
              <a:t>.</a:t>
            </a:r>
          </a:p>
          <a:p>
            <a:r>
              <a:rPr lang="en-US" altLang="ru-RU" sz="2800">
                <a:solidFill>
                  <a:srgbClr val="FF3300"/>
                </a:solidFill>
              </a:rPr>
              <a:t>Here you are!</a:t>
            </a:r>
          </a:p>
          <a:p>
            <a:r>
              <a:rPr lang="en-US" altLang="ru-RU" sz="2800">
                <a:solidFill>
                  <a:schemeClr val="bg1"/>
                </a:solidFill>
              </a:rPr>
              <a:t>Thank you!</a:t>
            </a:r>
          </a:p>
          <a:p>
            <a:r>
              <a:rPr lang="en-US" altLang="ru-RU" sz="2800">
                <a:solidFill>
                  <a:srgbClr val="FF3300"/>
                </a:solidFill>
              </a:rPr>
              <a:t>You are welcome!</a:t>
            </a:r>
          </a:p>
          <a:p>
            <a:r>
              <a:rPr lang="en-US" altLang="ru-RU" sz="2800">
                <a:solidFill>
                  <a:schemeClr val="bg1"/>
                </a:solidFill>
              </a:rPr>
              <a:t>Good bye!</a:t>
            </a:r>
          </a:p>
          <a:p>
            <a:r>
              <a:rPr lang="en-US" altLang="ru-RU" sz="2800">
                <a:solidFill>
                  <a:srgbClr val="FF3300"/>
                </a:solidFill>
              </a:rPr>
              <a:t>Bye!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057400" y="1981200"/>
            <a:ext cx="182880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Customer</a:t>
            </a:r>
            <a:r>
              <a:rPr lang="en-US" altLang="ru-RU">
                <a:solidFill>
                  <a:schemeClr val="bg1"/>
                </a:solidFill>
              </a:rPr>
              <a:t/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057400" y="2514600"/>
            <a:ext cx="1828800" cy="3667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Shop</a:t>
            </a:r>
            <a:r>
              <a:rPr lang="en-US" altLang="ru-RU" b="1">
                <a:solidFill>
                  <a:schemeClr val="bg1"/>
                </a:solidFill>
              </a:rPr>
              <a:t>-</a:t>
            </a:r>
            <a:r>
              <a:rPr lang="ru-RU" altLang="ru-RU" b="1">
                <a:solidFill>
                  <a:schemeClr val="bg1"/>
                </a:solidFill>
              </a:rPr>
              <a:t>assistant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6172200" y="6019800"/>
            <a:ext cx="2487613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hlinkClick r:id="rId3" action="ppaction://hlinkfile"/>
              </a:rPr>
              <a:t>Мультимедиа 4 класс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9144000" cy="6858000"/>
          </a:xfrm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7315200" cy="556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Algerian" panose="04020705040A02060702" pitchFamily="82" charset="0"/>
              </a:rPr>
              <a:t>Fasion show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FF"/>
              </a:solidFill>
            </a:endParaRP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886200" y="5638800"/>
            <a:ext cx="2971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мини-проект</a:t>
            </a:r>
          </a:p>
        </p:txBody>
      </p:sp>
      <p:pic>
        <p:nvPicPr>
          <p:cNvPr id="35847" name="Jesse_Voorn_-_Come_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8828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15400" cy="6686550"/>
          </a:xfrm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5181600"/>
            <a:ext cx="7543800" cy="11049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200" b="1" i="1">
                <a:latin typeface="Georgia" panose="02040502050405020303" pitchFamily="18" charset="0"/>
              </a:rPr>
              <a:t>He \ she is in a </a:t>
            </a:r>
            <a:r>
              <a:rPr lang="en-US" altLang="ru-RU" sz="3200" b="1" i="1" u="sng">
                <a:latin typeface="Georgia" panose="02040502050405020303" pitchFamily="18" charset="0"/>
              </a:rPr>
              <a:t>red dress,… and black shoes.</a:t>
            </a:r>
            <a:endParaRPr lang="ru-RU" altLang="ru-RU" sz="3200" b="1" i="1" u="sng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9144000" cy="6858000"/>
          </a:xfrm>
        </p:spPr>
      </p:pic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7315200" cy="556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Algerian" panose="04020705040A02060702" pitchFamily="82" charset="0"/>
              </a:rPr>
              <a:t>Fasion show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FF"/>
              </a:solidFill>
            </a:endParaRP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3886200" y="5638800"/>
            <a:ext cx="2971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мини-проект</a:t>
            </a:r>
          </a:p>
        </p:txBody>
      </p:sp>
      <p:pic>
        <p:nvPicPr>
          <p:cNvPr id="67592" name="DISPENSER-Christian-Dior-present-music-показ-мод-in-London-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1767" fill="hold"/>
                                        <p:tgtEl>
                                          <p:spTgt spid="67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ru-RU" altLang="ru-RU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" name="Скругленный прямоугольник 3"/>
          <p:cNvSpPr/>
          <p:nvPr/>
        </p:nvSpPr>
        <p:spPr>
          <a:xfrm>
            <a:off x="2357422" y="571480"/>
            <a:ext cx="4071966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chemeClr val="bg1"/>
                </a:solidFill>
              </a:rPr>
              <a:t>метод </a:t>
            </a:r>
            <a:r>
              <a:rPr lang="ru-RU" sz="2800" b="1" dirty="0">
                <a:solidFill>
                  <a:schemeClr val="bg1"/>
                </a:solidFill>
              </a:rPr>
              <a:t>«ЗУХ»</a:t>
            </a:r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714348" y="1898344"/>
          <a:ext cx="7715304" cy="424529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7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743200"/>
            <a:ext cx="2133600" cy="1920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Такие слова и выражения на английском языке по теме «Одежа» как: </a:t>
            </a:r>
            <a:r>
              <a:rPr lang="en-US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jeans, shorts, …</a:t>
            </a:r>
            <a:endParaRPr lang="ru-RU" altLang="ru-RU" sz="2000" b="1" i="1">
              <a:solidFill>
                <a:srgbClr val="0000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667000"/>
            <a:ext cx="2643188" cy="1311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00FF"/>
                </a:solidFill>
                <a:latin typeface="Franklin Gothic Book" panose="020B0503020102020204" pitchFamily="34" charset="0"/>
              </a:rPr>
              <a:t/>
            </a:r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Я узнала</a:t>
            </a:r>
            <a:r>
              <a:rPr lang="en-US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/>
            </a:r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такие слова и фразы как </a:t>
            </a:r>
            <a:r>
              <a:rPr lang="en-US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blouse, sweater, mittens,…</a:t>
            </a:r>
            <a:endParaRPr lang="ru-RU" altLang="ru-RU" sz="2000" b="1" i="1">
              <a:solidFill>
                <a:srgbClr val="0000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425" y="2708275"/>
            <a:ext cx="2500313" cy="1616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Как по-английски сказать «Ты выглядишь хорошо», «тебе идет этот наряд»,…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ИННА\материалы_к_презентациям\126 фоны для презентаций\Fon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3" t="5208" r="9231"/>
          <a:stretch>
            <a:fillRect/>
          </a:stretch>
        </p:blipFill>
        <p:spPr bwMode="auto">
          <a:xfrm>
            <a:off x="0" y="-59098"/>
            <a:ext cx="9144000" cy="691709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4515" name="Picture 3" descr="C:\Documents and Settings\Admin\Мои документы\ИННА\материалы_к_презентациям\Рисунки .png\23.png"/>
          <p:cNvPicPr>
            <a:picLocks noChangeAspect="1" noChangeArrowheads="1"/>
          </p:cNvPicPr>
          <p:nvPr/>
        </p:nvPicPr>
        <p:blipFill>
          <a:blip r:embed="rId3">
            <a:lum bright="-12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2071688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Documents and Settings\Admin\Мои документы\ИННА\материалы_к_презентациям\Рисунки .png\38.png"/>
          <p:cNvPicPr>
            <a:picLocks noChangeAspect="1" noChangeArrowheads="1"/>
          </p:cNvPicPr>
          <p:nvPr/>
        </p:nvPicPr>
        <p:blipFill>
          <a:blip r:embed="rId4">
            <a:lum bright="-8000" contrast="12000"/>
          </a:blip>
          <a:srcRect/>
          <a:stretch>
            <a:fillRect/>
          </a:stretch>
        </p:blipFill>
        <p:spPr bwMode="auto">
          <a:xfrm rot="18811498">
            <a:off x="2786063" y="5500688"/>
            <a:ext cx="1219200" cy="1219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9327" y="1381110"/>
            <a:ext cx="6643734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Желаю всем  успеха в нашей нелёгкой,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но любимой работе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и напомнить,  что больше всего дети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утомляются в бездействии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28"/>
          <a:stretch>
            <a:fillRect/>
          </a:stretch>
        </p:blipFill>
        <p:spPr bwMode="auto">
          <a:xfrm>
            <a:off x="0" y="4411663"/>
            <a:ext cx="3357563" cy="244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00"/>
          <a:stretch>
            <a:fillRect/>
          </a:stretch>
        </p:blipFill>
        <p:spPr bwMode="auto">
          <a:xfrm>
            <a:off x="6143625" y="4337050"/>
            <a:ext cx="30003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4429125"/>
            <a:ext cx="215423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066800" y="1976438"/>
            <a:ext cx="6742113" cy="180975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 b="1" i="1">
                <a:solidFill>
                  <a:srgbClr val="FF3300"/>
                </a:solidFill>
                <a:latin typeface="Georgia" panose="02040502050405020303" pitchFamily="18" charset="0"/>
              </a:rPr>
              <a:t>Скучные уроки годны лишь на то, чтобы внушить ненависть и к тем, кто их преподает, и ко всему преподаваемому.</a:t>
            </a:r>
            <a:r>
              <a:rPr lang="ru-RU" altLang="ru-RU" sz="2800" i="1">
                <a:solidFill>
                  <a:srgbClr val="FF3300"/>
                </a:solidFill>
                <a:latin typeface="Georgia" panose="02040502050405020303" pitchFamily="18" charset="0"/>
              </a:rPr>
              <a:t/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9941" name="Picture 5" descr="4428331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592638"/>
            <a:ext cx="2828925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1317000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1143000"/>
          </a:xfrm>
        </p:spPr>
        <p:txBody>
          <a:bodyPr/>
          <a:lstStyle/>
          <a:p>
            <a:r>
              <a:rPr lang="ru-RU" altLang="ru-RU" sz="2400"/>
              <a:t>Девиз обучения для изучающих иностранный язык:</a:t>
            </a:r>
            <a:r>
              <a:rPr lang="ru-RU" altLang="ru-RU" sz="3600"/>
              <a:t/>
            </a:r>
            <a:r>
              <a:rPr lang="ru-RU" altLang="ru-RU" sz="3600">
                <a:solidFill>
                  <a:srgbClr val="FF3300"/>
                </a:solidFill>
              </a:rPr>
              <a:t>«Языку нельзя научить ,языку можно только научиться»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386638" cy="44973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Основные подходы в работе с одаренными детьми:</a:t>
            </a:r>
          </a:p>
          <a:p>
            <a:r>
              <a:rPr lang="ru-RU" altLang="ru-RU"/>
              <a:t>Ускорение и углубление.</a:t>
            </a:r>
          </a:p>
          <a:p>
            <a:r>
              <a:rPr lang="ru-RU" altLang="ru-RU"/>
              <a:t>Обогащение.</a:t>
            </a:r>
          </a:p>
          <a:p>
            <a:r>
              <a:rPr lang="ru-RU" altLang="ru-RU"/>
              <a:t>Проблематизация.</a:t>
            </a:r>
          </a:p>
          <a:p>
            <a:r>
              <a:rPr lang="ru-RU" altLang="ru-RU"/>
              <a:t>Повышение уровня сложности заданий.</a:t>
            </a:r>
          </a:p>
          <a:p>
            <a:endParaRPr lang="ru-RU" altLang="ru-RU"/>
          </a:p>
        </p:txBody>
      </p:sp>
      <p:pic>
        <p:nvPicPr>
          <p:cNvPr id="72708" name="Picture 4" descr="j0299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2590800"/>
            <a:ext cx="16716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/>
              <a:t>Основные формы и методы </a:t>
            </a:r>
            <a:r>
              <a:rPr lang="ru-RU" altLang="ru-RU" sz="2800" i="1"/>
              <a:t>работы</a:t>
            </a:r>
            <a:r>
              <a:rPr lang="ru-RU" altLang="ru-RU" sz="3200" i="1"/>
              <a:t> на уроках английского языка: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04800" y="10668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745" name="Picture 17" descr="MC900292112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817688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6" name="Picture 18" descr="MC900343329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1768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7" name="Picture 19" descr="MC900343325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80657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8" name="Picture 20" descr="MC900343343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1649413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9" name="Picture 21" descr="MC900343345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175577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1752600" y="3048000"/>
            <a:ext cx="1143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i="1">
                <a:solidFill>
                  <a:srgbClr val="3D29D1"/>
                </a:solidFill>
                <a:latin typeface="Lucida Console" panose="020B0609040504020204" pitchFamily="49" charset="0"/>
              </a:rPr>
              <a:t>Дифференцированный подход</a:t>
            </a: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1905000" y="5029200"/>
            <a:ext cx="1905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i="1">
                <a:solidFill>
                  <a:srgbClr val="3D29D1"/>
                </a:solidFill>
              </a:rPr>
              <a:t>Интегриро-</a:t>
            </a:r>
          </a:p>
          <a:p>
            <a:r>
              <a:rPr lang="ru-RU" altLang="ru-RU" sz="1600" i="1">
                <a:solidFill>
                  <a:srgbClr val="3D29D1"/>
                </a:solidFill>
              </a:rPr>
              <a:t>ванное</a:t>
            </a:r>
          </a:p>
          <a:p>
            <a:r>
              <a:rPr lang="ru-RU" altLang="ru-RU" sz="1600" i="1">
                <a:solidFill>
                  <a:srgbClr val="3D29D1"/>
                </a:solidFill>
              </a:rPr>
              <a:t> обучение</a:t>
            </a:r>
          </a:p>
          <a:p>
            <a:r>
              <a:rPr lang="ru-RU" altLang="ru-RU" sz="1600" i="1">
                <a:solidFill>
                  <a:srgbClr val="3D29D1"/>
                </a:solidFill>
              </a:rPr>
              <a:t>(межпредметная</a:t>
            </a:r>
          </a:p>
          <a:p>
            <a:r>
              <a:rPr lang="ru-RU" altLang="ru-RU" sz="1600" i="1">
                <a:solidFill>
                  <a:srgbClr val="3D29D1"/>
                </a:solidFill>
              </a:rPr>
              <a:t> связь)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315200" cy="556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Algerian" panose="04020705040A02060702" pitchFamily="82" charset="0"/>
              </a:rPr>
              <a:t>FasHion  show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ru-RU" altLang="ru-RU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" name="Скругленный прямоугольник 3"/>
          <p:cNvSpPr/>
          <p:nvPr/>
        </p:nvSpPr>
        <p:spPr>
          <a:xfrm>
            <a:off x="2357422" y="571480"/>
            <a:ext cx="4071966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chemeClr val="bg1"/>
                </a:solidFill>
              </a:rPr>
              <a:t>метод </a:t>
            </a:r>
            <a:r>
              <a:rPr lang="ru-RU" sz="2800" b="1" dirty="0">
                <a:solidFill>
                  <a:schemeClr val="bg1"/>
                </a:solidFill>
              </a:rPr>
              <a:t>«ЗУХ»</a:t>
            </a:r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714348" y="1898344"/>
          <a:ext cx="7715304" cy="424529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7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743200"/>
            <a:ext cx="2133600" cy="1920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Такие слова и выражения на английском языке по теме «Одежа» как: </a:t>
            </a:r>
            <a:r>
              <a:rPr lang="en-US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jeans, shorts, …</a:t>
            </a:r>
            <a:endParaRPr lang="ru-RU" altLang="ru-RU" sz="2000" b="1" i="1">
              <a:solidFill>
                <a:srgbClr val="0000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667000"/>
            <a:ext cx="2643188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00FF"/>
                </a:solidFill>
                <a:latin typeface="Franklin Gothic Book" panose="020B0503020102020204" pitchFamily="34" charset="0"/>
              </a:rPr>
              <a:t/>
            </a:r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Я узнала</a:t>
            </a:r>
            <a:r>
              <a:rPr lang="en-US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/>
            </a:r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такие слова и фразы как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425" y="2708275"/>
            <a:ext cx="2500313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i="1">
                <a:solidFill>
                  <a:srgbClr val="0000FF"/>
                </a:solidFill>
                <a:latin typeface="Franklin Gothic Book" panose="020B0503020102020204" pitchFamily="34" charset="0"/>
              </a:rPr>
              <a:t>Как по-английски сказать…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18938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910" y="1928802"/>
            <a:ext cx="4286280" cy="2286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clothes open all doors</a:t>
            </a:r>
            <a:endParaRPr lang="ru-RU" sz="4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7730" y="2309902"/>
            <a:ext cx="2946126" cy="2277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одежке встречают, по уму провожают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68336" y="624296"/>
            <a:ext cx="3042887" cy="1545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Чужая одежа не надеж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6822" y="4811722"/>
            <a:ext cx="2998696" cy="15001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одежке протягивай ножки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6873" name="Picture 9" descr="Cveti124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49713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67E-6 L -0.00174 -0.18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6181 0.03146 C -0.16337 0.03169 -0.17222 0.03308 -0.175 0.03539 C -0.1776 0.0377 -0.18264 0.04325 -0.18264 0.04348 C -0.1842 0.05088 -0.18802 0.05551 -0.19028 0.06245 C -0.2 0.09182 -0.21754 0.11379 -0.22726 0.14362 C -0.2309 0.16814 -0.23767 0.19196 -0.24392 0.21508 C -0.24635 0.23197 -0.25174 0.25093 -0.25799 0.26527 C -0.26042 0.27521 -0.26458 0.28284 -0.26962 0.29024 C -0.27569 0.32008 -0.34028 0.31152 -0.34115 0.31152 C -0.37587 0.32378 -0.46528 0.3136 -0.47535 0.31337 C -0.48194 0.28192 -0.48194 0.26804 -0.48194 0.23035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088" y="324997"/>
            <a:ext cx="7694629" cy="32339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clothes open all doors</a:t>
            </a:r>
            <a:endParaRPr lang="ru-RU" sz="4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1" name="Picture 7" descr="Cveti124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49713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209800" y="38862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4400" b="1">
                <a:solidFill>
                  <a:srgbClr val="FF3300"/>
                </a:solidFill>
              </a:rPr>
              <a:t>[</a:t>
            </a:r>
            <a:r>
              <a:rPr lang="ru-RU" altLang="ru-RU" sz="4400" b="1">
                <a:solidFill>
                  <a:srgbClr val="FF3300"/>
                </a:solidFill>
              </a:rPr>
              <a:t>ð</a:t>
            </a:r>
            <a:r>
              <a:rPr lang="en-US" altLang="ru-RU" sz="4400" b="1">
                <a:solidFill>
                  <a:srgbClr val="FF3300"/>
                </a:solidFill>
              </a:rPr>
              <a:t>] </a:t>
            </a:r>
            <a:r>
              <a:rPr lang="en-US" altLang="ru-RU" sz="4400" b="1"/>
              <a:t>\ </a:t>
            </a:r>
            <a:r>
              <a:rPr lang="en-US" altLang="ru-RU" sz="4400" b="1">
                <a:solidFill>
                  <a:schemeClr val="accent2"/>
                </a:solidFill>
              </a:rPr>
              <a:t>[z] </a:t>
            </a:r>
            <a:endParaRPr lang="ru-RU" altLang="ru-RU" sz="4400" b="1">
              <a:solidFill>
                <a:schemeClr val="accent2"/>
              </a:solidFill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5715000" y="1828800"/>
            <a:ext cx="838200" cy="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7010400" y="1828800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7315200" y="2895600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865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27432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95600" y="3962400"/>
            <a:ext cx="3124200" cy="19050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05200" y="4495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hlinkClick r:id="rId3" action="ppaction://hlinkfile"/>
              </a:rPr>
              <a:t>Мультимедиа 4 класс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597</Words>
  <Application>Microsoft Office PowerPoint</Application>
  <PresentationFormat>Экран (4:3)</PresentationFormat>
  <Paragraphs>189</Paragraphs>
  <Slides>26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Algerian</vt:lpstr>
      <vt:lpstr>Arial</vt:lpstr>
      <vt:lpstr>Calibri</vt:lpstr>
      <vt:lpstr>Comic Sans MS</vt:lpstr>
      <vt:lpstr>Corbel</vt:lpstr>
      <vt:lpstr>Forte</vt:lpstr>
      <vt:lpstr>Franklin Gothic Book</vt:lpstr>
      <vt:lpstr>Georgia</vt:lpstr>
      <vt:lpstr>Lucida Console</vt:lpstr>
      <vt:lpstr>Times New Roman</vt:lpstr>
      <vt:lpstr>Оформление по умолчанию</vt:lpstr>
      <vt:lpstr>МАСТЕР  КЛАСС</vt:lpstr>
      <vt:lpstr>«Вижу! Слышу! Говорю! Делаю! Получиться!» </vt:lpstr>
      <vt:lpstr>Девиз обучения для изучающих иностранный язык: «Языку нельзя научить ,языку можно только научиться»</vt:lpstr>
      <vt:lpstr>Основные формы и методы работы на уроках английского языка: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Соедини слово с соответствующим рисунком</vt:lpstr>
      <vt:lpstr>Презентация PowerPoint</vt:lpstr>
      <vt:lpstr>Презентация PowerPoint</vt:lpstr>
      <vt:lpstr>Презентация PowerPoint</vt:lpstr>
      <vt:lpstr>Презентация PowerPoint</vt:lpstr>
      <vt:lpstr>Find the words of clothes</vt:lpstr>
      <vt:lpstr>Презентация PowerPoint</vt:lpstr>
      <vt:lpstr>Презентация PowerPoint</vt:lpstr>
      <vt:lpstr>Ролевая игра «В магазине одежды»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 Windows</cp:lastModifiedBy>
  <cp:revision>31</cp:revision>
  <cp:lastPrinted>1601-01-01T00:00:00Z</cp:lastPrinted>
  <dcterms:created xsi:type="dcterms:W3CDTF">1601-01-01T00:00:00Z</dcterms:created>
  <dcterms:modified xsi:type="dcterms:W3CDTF">2021-02-15T14:12:05Z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