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77" r:id="rId3"/>
    <p:sldId id="310" r:id="rId4"/>
    <p:sldId id="311" r:id="rId5"/>
    <p:sldId id="312" r:id="rId6"/>
    <p:sldId id="282" r:id="rId7"/>
    <p:sldId id="313" r:id="rId8"/>
    <p:sldId id="314" r:id="rId9"/>
    <p:sldId id="315" r:id="rId10"/>
    <p:sldId id="274" r:id="rId11"/>
    <p:sldId id="280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800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84" autoAdjust="0"/>
  </p:normalViewPr>
  <p:slideViewPr>
    <p:cSldViewPr>
      <p:cViewPr varScale="1">
        <p:scale>
          <a:sx n="71" d="100"/>
          <a:sy n="71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CE79D-0D49-4C54-9771-C54393D3D1B3}" type="datetimeFigureOut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A6593-93A1-459F-9897-F03CDF369B8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9263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BF927-FDF3-4FD6-A6CC-9C64007FB3E8}" type="datetimeFigureOut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282F-B1F3-46C6-B6C1-E7F8D6BA6E4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4267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D2060-890D-470B-8D61-04EFE0AE0229}" type="datetimeFigureOut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A8649-DF18-486A-9FBD-99DC7F3F015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11331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B8D5C-564C-42A4-A60C-83C11B6A9E6B}" type="datetimeFigureOut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2FE7E1-ABFB-4841-A5B9-280384FEC44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65232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7467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7467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FB7C4-B466-425E-AE96-94B9E22AFA86}" type="datetimeFigureOut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8F5FF1-0488-4FA2-9B77-C2339581B11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2161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980A5-9955-4590-BE51-3FCDC2DA05AE}" type="datetimeFigureOut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825C91-BC79-4A8A-AEC6-DDCE317D517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63257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72A51-4DDD-47A3-876D-C036E0CFE93F}" type="datetimeFigureOut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CE7AE-7A4A-4CF7-BEE1-56184673B3F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17320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774F9-0724-4F16-96BD-231B2EB6B4EA}" type="datetimeFigureOut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22DDA0-35FD-4FAE-94FE-861B54A117C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7929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8A5EB-B434-4622-94CC-A67F2F7C26AF}" type="datetimeFigureOut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E96A9B-ACCC-4859-ADCF-17D153F00D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722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067B9-3A88-403C-988D-8D247F51FE25}" type="datetimeFigureOut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B0900D-CAF4-4047-A535-978C1537AF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384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C18B1-6BC2-40E2-B014-B463748C1D65}" type="datetimeFigureOut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2C084F-42E1-4076-8C9F-2E492DC5CDB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86651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5BAD6-7D8F-49AA-B84F-EBCA0AB0F248}" type="datetimeFigureOut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fld id="{979079AC-DA97-4E20-A29F-B10245AD3D5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5817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5BAD7-A033-48C9-9CB5-32CA1F826B37}" type="datetimeFigureOut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5F2527-23E2-4EC3-B6C3-38C7CB664B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5351529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727CA3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F57453A-3AD1-4AD9-8FA6-5307D9B1D0D6}" type="datetimeFigureOut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31313B"/>
                </a:solidFill>
              </a:defRPr>
            </a:lvl1pPr>
          </a:lstStyle>
          <a:p>
            <a:fld id="{A5A21F6B-0A0F-49D4-B493-0D44CC89875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85" r:id="rId2"/>
    <p:sldLayoutId id="2147483896" r:id="rId3"/>
    <p:sldLayoutId id="2147483886" r:id="rId4"/>
    <p:sldLayoutId id="2147483887" r:id="rId5"/>
    <p:sldLayoutId id="2147483888" r:id="rId6"/>
    <p:sldLayoutId id="2147483889" r:id="rId7"/>
    <p:sldLayoutId id="2147483897" r:id="rId8"/>
    <p:sldLayoutId id="2147483890" r:id="rId9"/>
    <p:sldLayoutId id="2147483891" r:id="rId10"/>
    <p:sldLayoutId id="2147483892" r:id="rId11"/>
    <p:sldLayoutId id="2147483893" r:id="rId12"/>
    <p:sldLayoutId id="2147483894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323850" y="3975100"/>
            <a:ext cx="8358188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400" b="1">
                <a:solidFill>
                  <a:srgbClr val="C00000"/>
                </a:solidFill>
              </a:rPr>
              <a:t>«Деятельность учителя на уроке в условиях введения ФГОС»</a:t>
            </a:r>
          </a:p>
        </p:txBody>
      </p:sp>
      <p:pic>
        <p:nvPicPr>
          <p:cNvPr id="512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34" t="-4277"/>
          <a:stretch>
            <a:fillRect/>
          </a:stretch>
        </p:blipFill>
        <p:spPr bwMode="auto">
          <a:xfrm>
            <a:off x="2339975" y="0"/>
            <a:ext cx="4322763" cy="413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4293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0" y="500063"/>
            <a:ext cx="6429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/>
              <a:t/>
            </a:r>
            <a:endParaRPr lang="ru-RU" altLang="ru-RU" sz="1200" b="1"/>
          </a:p>
          <a:p>
            <a:pPr eaLnBrk="1" hangingPunct="1"/>
            <a:r>
              <a:rPr lang="ru-RU" altLang="ru-RU" sz="1200" b="1"/>
              <a:t>ФГОС</a:t>
            </a:r>
            <a:r>
              <a:rPr lang="ru-RU" altLang="ru-RU" sz="1200"/>
              <a:t/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0"/>
            <a:ext cx="642937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1"/>
          <p:cNvSpPr>
            <a:spLocks noChangeArrowheads="1"/>
          </p:cNvSpPr>
          <p:nvPr/>
        </p:nvSpPr>
        <p:spPr bwMode="auto">
          <a:xfrm>
            <a:off x="250825" y="-385763"/>
            <a:ext cx="8462963" cy="569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49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800" b="1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/>
            </a:r>
          </a:p>
          <a:p>
            <a:pPr algn="just" eaLnBrk="1" hangingPunct="1"/>
            <a:endParaRPr lang="ru-RU" altLang="ru-RU" sz="2800" b="1">
              <a:solidFill>
                <a:srgbClr val="FF000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800" b="1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Учитель, </a:t>
            </a:r>
            <a:r>
              <a:rPr lang="ru-RU" altLang="ru-RU" sz="2800" b="1">
                <a:latin typeface="Cambria" panose="02040503050406030204" pitchFamily="18" charset="0"/>
                <a:cs typeface="Times New Roman" panose="02020603050405020304" pitchFamily="18" charset="0"/>
              </a:rPr>
              <a:t>его отношение к учебному процессу, его творчество и профессионализм, его желание раскрыть способности каждого ребенка – вот это всё и есть главный ресурс, без которого невозможно воплощение новых стандартов школьного образования. </a:t>
            </a:r>
          </a:p>
          <a:p>
            <a:pPr algn="just" eaLnBrk="1" hangingPunct="1"/>
            <a:r>
              <a:rPr lang="ru-RU" altLang="ru-RU" sz="2800" b="1">
                <a:solidFill>
                  <a:srgbClr val="FF0000"/>
                </a:solidFill>
                <a:latin typeface="Cambria" panose="02040503050406030204" pitchFamily="18" charset="0"/>
              </a:rPr>
              <a:t>Урок </a:t>
            </a:r>
            <a:r>
              <a:rPr lang="ru-RU" altLang="ru-RU" sz="2800" b="1">
                <a:latin typeface="Cambria" panose="02040503050406030204" pitchFamily="18" charset="0"/>
              </a:rPr>
              <a:t>– это работа души.  И чем усерднее эта работа, тем уважительнее отношение ребенка к самому себе, а также учителя к своей собственной личности.</a:t>
            </a:r>
          </a:p>
          <a:p>
            <a:pPr algn="just" eaLnBrk="1" hangingPunct="1"/>
            <a:endParaRPr lang="ru-RU" altLang="ru-RU" sz="2800"/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4414838"/>
            <a:ext cx="2916237" cy="244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7" descr="C:\Users\Сергей и Ирина\Downloads\Картинки\0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0"/>
            <a:ext cx="91090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1071563" y="1824038"/>
            <a:ext cx="59293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endParaRPr lang="ru-RU" altLang="ru-RU" sz="2800"/>
          </a:p>
        </p:txBody>
      </p:sp>
      <p:pic>
        <p:nvPicPr>
          <p:cNvPr id="1536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4293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Прямоугольник 8"/>
          <p:cNvSpPr>
            <a:spLocks noChangeArrowheads="1"/>
          </p:cNvSpPr>
          <p:nvPr/>
        </p:nvSpPr>
        <p:spPr bwMode="auto">
          <a:xfrm>
            <a:off x="0" y="714375"/>
            <a:ext cx="642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200" b="1"/>
              <a:t>ФГОС</a:t>
            </a:r>
            <a:r>
              <a:rPr lang="ru-RU" altLang="ru-RU" sz="1600"/>
              <a:t/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827088" y="347663"/>
            <a:ext cx="81026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ru-RU" altLang="ru-RU" sz="2800" b="1" i="1">
                <a:solidFill>
                  <a:srgbClr val="660066"/>
                </a:solidFill>
              </a:rPr>
              <a:t>Уильям Уорд (философ):</a:t>
            </a:r>
          </a:p>
          <a:p>
            <a:pPr algn="r"/>
            <a:endParaRPr lang="ru-RU" altLang="ru-RU" sz="2800" b="1" i="1">
              <a:solidFill>
                <a:srgbClr val="660066"/>
              </a:solidFill>
            </a:endParaRPr>
          </a:p>
          <a:p>
            <a:pPr algn="r">
              <a:lnSpc>
                <a:spcPct val="150000"/>
              </a:lnSpc>
            </a:pPr>
            <a:r>
              <a:rPr lang="ru-RU" altLang="ru-RU" sz="2800" b="1" i="1">
                <a:solidFill>
                  <a:srgbClr val="660066"/>
                </a:solidFill>
              </a:rPr>
              <a:t> «Посредственный учитель излагает.</a:t>
            </a:r>
          </a:p>
          <a:p>
            <a:pPr algn="r">
              <a:lnSpc>
                <a:spcPct val="150000"/>
              </a:lnSpc>
            </a:pPr>
            <a:r>
              <a:rPr lang="ru-RU" altLang="ru-RU" sz="2800" b="1" i="1">
                <a:solidFill>
                  <a:srgbClr val="660066"/>
                </a:solidFill>
              </a:rPr>
              <a:t> Хороший учитель объясняет. </a:t>
            </a:r>
          </a:p>
          <a:p>
            <a:pPr algn="r">
              <a:lnSpc>
                <a:spcPct val="150000"/>
              </a:lnSpc>
            </a:pPr>
            <a:r>
              <a:rPr lang="ru-RU" altLang="ru-RU" sz="2800" b="1" i="1">
                <a:solidFill>
                  <a:srgbClr val="660066"/>
                </a:solidFill>
              </a:rPr>
              <a:t>Выдающийся учитель показывает.</a:t>
            </a:r>
          </a:p>
          <a:p>
            <a:pPr algn="r">
              <a:lnSpc>
                <a:spcPct val="150000"/>
              </a:lnSpc>
            </a:pPr>
            <a:r>
              <a:rPr lang="ru-RU" altLang="ru-RU" sz="2800" b="1" i="1">
                <a:solidFill>
                  <a:srgbClr val="660066"/>
                </a:solidFill>
              </a:rPr>
              <a:t> Великий учитель вдохновляет».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8" descr="C:\Users\Сергей и Ирина\Downloads\Картинки\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0"/>
            <a:ext cx="91090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1071563" y="1824038"/>
            <a:ext cx="59293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endParaRPr lang="ru-RU" altLang="ru-RU" sz="2800"/>
          </a:p>
        </p:txBody>
      </p:sp>
      <p:pic>
        <p:nvPicPr>
          <p:cNvPr id="614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4293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Прямоугольник 8"/>
          <p:cNvSpPr>
            <a:spLocks noChangeArrowheads="1"/>
          </p:cNvSpPr>
          <p:nvPr/>
        </p:nvSpPr>
        <p:spPr bwMode="auto">
          <a:xfrm>
            <a:off x="0" y="714375"/>
            <a:ext cx="642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200" b="1"/>
              <a:t>ФГОС</a:t>
            </a:r>
            <a:r>
              <a:rPr lang="ru-RU" altLang="ru-RU" sz="1600"/>
              <a:t/>
            </a:r>
          </a:p>
        </p:txBody>
      </p:sp>
      <p:sp>
        <p:nvSpPr>
          <p:cNvPr id="6150" name="Rectangle 6"/>
          <p:cNvSpPr>
            <a:spLocks noGrp="1"/>
          </p:cNvSpPr>
          <p:nvPr>
            <p:ph type="ctrTitle"/>
          </p:nvPr>
        </p:nvSpPr>
        <p:spPr>
          <a:xfrm>
            <a:off x="539750" y="1916113"/>
            <a:ext cx="7918450" cy="1684337"/>
          </a:xfrm>
        </p:spPr>
        <p:txBody>
          <a:bodyPr/>
          <a:lstStyle/>
          <a:p>
            <a:r>
              <a:rPr lang="ru-RU" altLang="ru-RU" sz="5400" b="1" smtClean="0">
                <a:solidFill>
                  <a:srgbClr val="002060"/>
                </a:solidFill>
              </a:rPr>
              <a:t>Важнейшая задача современной системы образования – </a:t>
            </a:r>
            <a:br>
              <a:rPr lang="ru-RU" altLang="ru-RU" sz="5400" b="1" smtClean="0">
                <a:solidFill>
                  <a:srgbClr val="002060"/>
                </a:solidFill>
              </a:rPr>
            </a:br>
            <a:r>
              <a:rPr lang="ru-RU" altLang="ru-RU" sz="5400" b="1" smtClean="0">
                <a:solidFill>
                  <a:srgbClr val="002060"/>
                </a:solidFill>
              </a:rPr>
              <a:t>«научить учиться»,</a:t>
            </a:r>
          </a:p>
        </p:txBody>
      </p:sp>
      <p:sp>
        <p:nvSpPr>
          <p:cNvPr id="6151" name="Rectangle 7"/>
          <p:cNvSpPr>
            <a:spLocks noGrp="1"/>
          </p:cNvSpPr>
          <p:nvPr>
            <p:ph type="subTitle" idx="1"/>
          </p:nvPr>
        </p:nvSpPr>
        <p:spPr>
          <a:xfrm>
            <a:off x="323850" y="4437063"/>
            <a:ext cx="6357938" cy="642937"/>
          </a:xfrm>
        </p:spPr>
        <p:txBody>
          <a:bodyPr/>
          <a:lstStyle/>
          <a:p>
            <a:pPr marL="36513"/>
            <a:r>
              <a:rPr lang="ru-RU" altLang="ru-RU" sz="3600" b="1" smtClean="0">
                <a:solidFill>
                  <a:srgbClr val="002060"/>
                </a:solidFill>
              </a:rPr>
              <a:t>т.е. сформировать УУД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8" t="8923" r="8524"/>
          <a:stretch>
            <a:fillRect/>
          </a:stretch>
        </p:blipFill>
        <p:spPr bwMode="auto">
          <a:xfrm>
            <a:off x="7070725" y="4652963"/>
            <a:ext cx="2073275" cy="220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Прямоугольник 1"/>
          <p:cNvSpPr>
            <a:spLocks noChangeArrowheads="1"/>
          </p:cNvSpPr>
          <p:nvPr/>
        </p:nvSpPr>
        <p:spPr bwMode="auto">
          <a:xfrm>
            <a:off x="611188" y="333375"/>
            <a:ext cx="8137525" cy="544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800" b="1">
                <a:latin typeface="Cambria" panose="02040503050406030204" pitchFamily="18" charset="0"/>
              </a:rPr>
              <a:t>Требования, предъявляемые к современному уроку:</a:t>
            </a:r>
          </a:p>
          <a:p>
            <a:pPr algn="ctr" eaLnBrk="1" hangingPunct="1"/>
            <a:endParaRPr lang="ru-RU" altLang="ru-RU" sz="2800" b="1">
              <a:latin typeface="Cambria" panose="02040503050406030204" pitchFamily="18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ru-RU" sz="2400" b="1">
                <a:latin typeface="Cambria" panose="02040503050406030204" pitchFamily="18" charset="0"/>
              </a:rPr>
              <a:t>учитель сам нацеливается на сотрудничество с учениками и умеет направлять учеников на сотрудничество с учителем и одноклассниками;</a:t>
            </a:r>
          </a:p>
          <a:p>
            <a:pPr eaLnBrk="1" hangingPunct="1"/>
            <a:endParaRPr lang="ru-RU" altLang="ru-RU" sz="2400" b="1">
              <a:latin typeface="Cambria" panose="02040503050406030204" pitchFamily="18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ru-RU" sz="2400" b="1">
                <a:latin typeface="Cambria" panose="02040503050406030204" pitchFamily="18" charset="0"/>
              </a:rPr>
              <a:t>учитель организует проблемные и поисковые ситуации, активизирует деятельность учащихся;</a:t>
            </a:r>
          </a:p>
          <a:p>
            <a:pPr eaLnBrk="1" hangingPunct="1"/>
            <a:endParaRPr lang="ru-RU" altLang="ru-RU" sz="2400" b="1">
              <a:latin typeface="Cambria" panose="02040503050406030204" pitchFamily="18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ru-RU" sz="2400" b="1">
                <a:latin typeface="Cambria" panose="02040503050406030204" pitchFamily="18" charset="0"/>
              </a:rPr>
              <a:t>вывод делают сами учащиеся;</a:t>
            </a:r>
            <a:endParaRPr lang="ru-RU" altLang="ru-RU" sz="2400" b="1">
              <a:latin typeface="Cambria" panose="02040503050406030204" pitchFamily="18" charset="0"/>
            </a:endParaRPr>
          </a:p>
          <a:p>
            <a:pPr eaLnBrk="1" hangingPunct="1"/>
            <a:endParaRPr lang="ru-RU" altLang="ru-RU" sz="2400" b="1">
              <a:latin typeface="Cambria" panose="02040503050406030204" pitchFamily="18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ru-RU" sz="2400" b="1">
                <a:latin typeface="Cambria" panose="02040503050406030204" pitchFamily="18" charset="0"/>
              </a:rPr>
              <a:t>минимум репродукции и максимум творчества и сотворчества;</a:t>
            </a:r>
          </a:p>
        </p:txBody>
      </p:sp>
      <p:sp>
        <p:nvSpPr>
          <p:cNvPr id="7172" name="Rectangle 7"/>
          <p:cNvSpPr>
            <a:spLocks noChangeArrowheads="1"/>
          </p:cNvSpPr>
          <p:nvPr/>
        </p:nvSpPr>
        <p:spPr bwMode="auto">
          <a:xfrm>
            <a:off x="0" y="500063"/>
            <a:ext cx="82708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/>
              <a:t/>
            </a:r>
            <a:endParaRPr lang="ru-RU" altLang="ru-RU" sz="1200" b="1"/>
          </a:p>
          <a:p>
            <a:pPr eaLnBrk="1" hangingPunct="1"/>
            <a:r>
              <a:rPr lang="ru-RU" altLang="ru-RU" sz="1200" b="1"/>
              <a:t>ФГОС</a:t>
            </a:r>
            <a:r>
              <a:rPr lang="ru-RU" altLang="ru-RU" sz="1200"/>
              <a:t/>
            </a:r>
            <a:endParaRPr lang="ru-RU" altLang="ru-RU"/>
          </a:p>
        </p:txBody>
      </p:sp>
      <p:pic>
        <p:nvPicPr>
          <p:cNvPr id="717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4293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250825" y="688975"/>
            <a:ext cx="8642350" cy="366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3200" b="1">
                <a:latin typeface="Cambria" panose="02040503050406030204" pitchFamily="18" charset="0"/>
                <a:cs typeface="Times New Roman" panose="02020603050405020304" pitchFamily="18" charset="0"/>
              </a:rPr>
              <a:t>Принципы педагогической </a:t>
            </a:r>
          </a:p>
          <a:p>
            <a:pPr algn="ctr"/>
            <a:r>
              <a:rPr lang="ru-RU" altLang="ru-RU" sz="3200" b="1">
                <a:latin typeface="Cambria" panose="02040503050406030204" pitchFamily="18" charset="0"/>
                <a:cs typeface="Times New Roman" panose="02020603050405020304" pitchFamily="18" charset="0"/>
              </a:rPr>
              <a:t>стратегии на уроках:</a:t>
            </a:r>
          </a:p>
          <a:p>
            <a:pPr eaLnBrk="1" hangingPunct="1">
              <a:lnSpc>
                <a:spcPct val="150000"/>
              </a:lnSpc>
            </a:pPr>
            <a:r>
              <a:rPr lang="ru-RU" altLang="ru-RU" sz="2800" b="1">
                <a:latin typeface="Cambria" panose="02040503050406030204" pitchFamily="18" charset="0"/>
              </a:rPr>
              <a:t>свобода 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altLang="ru-RU" sz="2800" b="1">
                <a:latin typeface="Cambria" panose="02040503050406030204" pitchFamily="18" charset="0"/>
              </a:rPr>
              <a:t> выбора,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altLang="ru-RU" sz="2800" b="1">
                <a:latin typeface="Cambria" panose="02040503050406030204" pitchFamily="18" charset="0"/>
              </a:rPr>
              <a:t> открытости, 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altLang="ru-RU" sz="2800" b="1">
                <a:latin typeface="Cambria" panose="02040503050406030204" pitchFamily="18" charset="0"/>
              </a:rPr>
              <a:t> деятельности.</a:t>
            </a:r>
          </a:p>
        </p:txBody>
      </p:sp>
      <p:pic>
        <p:nvPicPr>
          <p:cNvPr id="819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4293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7"/>
          <p:cNvSpPr>
            <a:spLocks noChangeArrowheads="1"/>
          </p:cNvSpPr>
          <p:nvPr/>
        </p:nvSpPr>
        <p:spPr bwMode="auto">
          <a:xfrm>
            <a:off x="0" y="500063"/>
            <a:ext cx="82708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/>
              <a:t/>
            </a:r>
            <a:endParaRPr lang="ru-RU" altLang="ru-RU" sz="1200" b="1"/>
          </a:p>
          <a:p>
            <a:pPr eaLnBrk="1" hangingPunct="1"/>
            <a:r>
              <a:rPr lang="ru-RU" altLang="ru-RU" sz="1200" b="1"/>
              <a:t>ФГОС</a:t>
            </a:r>
            <a:r>
              <a:rPr lang="ru-RU" altLang="ru-RU" sz="1200"/>
              <a:t/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1"/>
          <p:cNvSpPr>
            <a:spLocks noChangeArrowheads="1"/>
          </p:cNvSpPr>
          <p:nvPr/>
        </p:nvSpPr>
        <p:spPr bwMode="auto">
          <a:xfrm>
            <a:off x="323850" y="549275"/>
            <a:ext cx="8820150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 b="1">
                <a:latin typeface="Cambria" panose="02040503050406030204" pitchFamily="18" charset="0"/>
              </a:rPr>
              <a:t>Требования к учителю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altLang="ru-RU" sz="2800"/>
              <a:t>чётко и точно формулирует задания;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altLang="ru-RU" sz="2800"/>
              <a:t>не даёт новые знания ученикам в готовом виде;</a:t>
            </a:r>
          </a:p>
          <a:p>
            <a:pPr eaLnBrk="1" hangingPunct="1">
              <a:lnSpc>
                <a:spcPct val="150000"/>
              </a:lnSpc>
            </a:pPr>
            <a:endParaRPr lang="ru-RU" altLang="ru-RU" sz="240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ru-RU" sz="2800"/>
              <a:t>не комментирует ответы учеников и не исправляет их, предлагая это сделать самим ученикам;</a:t>
            </a:r>
          </a:p>
          <a:p>
            <a:pPr eaLnBrk="1" hangingPunct="1"/>
            <a:endParaRPr lang="ru-RU" altLang="ru-RU" sz="200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ru-RU" sz="2800"/>
              <a:t>предугадывает затруднения учеников и меняет по ходу урока задание, если дети не смогли его выполнить с первого раза;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altLang="ru-RU" sz="2800"/>
              <a:t>подбирает комплексные задания. </a:t>
            </a:r>
          </a:p>
          <a:p>
            <a:pPr eaLnBrk="1" hangingPunct="1">
              <a:lnSpc>
                <a:spcPct val="150000"/>
              </a:lnSpc>
            </a:pPr>
            <a:r>
              <a:rPr lang="ru-RU" altLang="ru-RU" sz="2800" b="1">
                <a:latin typeface="Cambria" panose="02040503050406030204" pitchFamily="18" charset="0"/>
              </a:rPr>
              <a:t/>
            </a:r>
          </a:p>
          <a:p>
            <a:pPr eaLnBrk="1" hangingPunct="1"/>
            <a:endParaRPr lang="ru-RU" altLang="ru-RU" sz="2800" b="1">
              <a:latin typeface="Cambria" panose="02040503050406030204" pitchFamily="18" charset="0"/>
            </a:endParaRPr>
          </a:p>
        </p:txBody>
      </p:sp>
      <p:pic>
        <p:nvPicPr>
          <p:cNvPr id="921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4293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Rectangle 7"/>
          <p:cNvSpPr>
            <a:spLocks noChangeArrowheads="1"/>
          </p:cNvSpPr>
          <p:nvPr/>
        </p:nvSpPr>
        <p:spPr bwMode="auto">
          <a:xfrm>
            <a:off x="0" y="500063"/>
            <a:ext cx="82708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/>
              <a:t/>
            </a:r>
            <a:endParaRPr lang="ru-RU" altLang="ru-RU" sz="1200" b="1"/>
          </a:p>
          <a:p>
            <a:pPr algn="ctr" eaLnBrk="1" hangingPunct="1"/>
            <a:r>
              <a:rPr lang="ru-RU" altLang="ru-RU" sz="1200" b="1"/>
              <a:t>ФГОС</a:t>
            </a:r>
            <a:r>
              <a:rPr lang="ru-RU" altLang="ru-RU" sz="1200"/>
              <a:t/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4375" y="214313"/>
          <a:ext cx="7745413" cy="6224587"/>
        </p:xfrm>
        <a:graphic>
          <a:graphicData uri="http://schemas.openxmlformats.org/drawingml/2006/table">
            <a:tbl>
              <a:tblPr/>
              <a:tblGrid>
                <a:gridCol w="28063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9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05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Требования к уроку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99" marR="55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Урок современного типа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99" marR="55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Объявление темы урока</a:t>
                      </a:r>
                    </a:p>
                  </a:txBody>
                  <a:tcPr marL="55599" marR="55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Формулируют сами учащиеся </a:t>
                      </a:r>
                    </a:p>
                  </a:txBody>
                  <a:tcPr marL="55599" marR="55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Сообщение целей и задач</a:t>
                      </a:r>
                    </a:p>
                  </a:txBody>
                  <a:tcPr marL="55599" marR="55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Формулируют сами учащиеся, определив границы знания и незнания</a:t>
                      </a:r>
                    </a:p>
                  </a:txBody>
                  <a:tcPr marL="55599" marR="55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30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Планирование</a:t>
                      </a:r>
                    </a:p>
                  </a:txBody>
                  <a:tcPr marL="55599" marR="55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Планирование учащимися способов достижения намеченной цели</a:t>
                      </a:r>
                    </a:p>
                  </a:txBody>
                  <a:tcPr marL="55599" marR="55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7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Практическая деятельность учащихся</a:t>
                      </a:r>
                    </a:p>
                  </a:txBody>
                  <a:tcPr marL="55599" marR="55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Учащиеся осуществляют учебные действия по намеченному плану (применяется групповой, индивидуальный методы)</a:t>
                      </a:r>
                    </a:p>
                  </a:txBody>
                  <a:tcPr marL="55599" marR="55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15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Осуществление контроля</a:t>
                      </a:r>
                    </a:p>
                  </a:txBody>
                  <a:tcPr marL="55599" marR="55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Учащиеся осуществляют контроль (применяются формы самоконтроля, взаимоконтроля)</a:t>
                      </a:r>
                    </a:p>
                  </a:txBody>
                  <a:tcPr marL="55599" marR="55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30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Осуществление коррекции</a:t>
                      </a:r>
                    </a:p>
                  </a:txBody>
                  <a:tcPr marL="55599" marR="55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Учащиеся формулируют затруднения и осуществляют коррекцию самостоятельно</a:t>
                      </a:r>
                    </a:p>
                  </a:txBody>
                  <a:tcPr marL="55599" marR="55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57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Оценивание учащихся</a:t>
                      </a:r>
                    </a:p>
                  </a:txBody>
                  <a:tcPr marL="55599" marR="55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Учащиеся дают оценку деятельности по её результатам (</a:t>
                      </a:r>
                      <a:r>
                        <a:rPr lang="ru-RU" sz="1600" b="1" dirty="0" err="1">
                          <a:latin typeface="Cambria" pitchFamily="18" charset="0"/>
                          <a:ea typeface="Calibri"/>
                          <a:cs typeface="Times New Roman"/>
                        </a:rPr>
                        <a:t>самооценивание</a:t>
                      </a:r>
                      <a:r>
                        <a:rPr lang="ru-RU" sz="16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, оценивание результатов деятельности товарищей)</a:t>
                      </a:r>
                    </a:p>
                  </a:txBody>
                  <a:tcPr marL="55599" marR="55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86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Итог урока</a:t>
                      </a:r>
                    </a:p>
                  </a:txBody>
                  <a:tcPr marL="55599" marR="55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Проводится рефлексия</a:t>
                      </a:r>
                    </a:p>
                  </a:txBody>
                  <a:tcPr marL="55599" marR="55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315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Домашнее задание</a:t>
                      </a:r>
                    </a:p>
                  </a:txBody>
                  <a:tcPr marL="55599" marR="55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Учащиеся могут выбирать задание из предложенных учителем с учётом индивидуальных возможностей</a:t>
                      </a:r>
                    </a:p>
                  </a:txBody>
                  <a:tcPr marL="55599" marR="55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0277" name="Прямоугольник 3"/>
          <p:cNvSpPr>
            <a:spLocks noChangeArrowheads="1"/>
          </p:cNvSpPr>
          <p:nvPr/>
        </p:nvSpPr>
        <p:spPr bwMode="auto">
          <a:xfrm>
            <a:off x="0" y="714375"/>
            <a:ext cx="642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200" b="1"/>
              <a:t>ФГОС</a:t>
            </a:r>
            <a:r>
              <a:rPr lang="ru-RU" altLang="ru-RU" sz="1600"/>
              <a:t/>
            </a:r>
          </a:p>
        </p:txBody>
      </p:sp>
      <p:pic>
        <p:nvPicPr>
          <p:cNvPr id="102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4293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2" t="11832" r="1797" b="22816"/>
          <a:stretch>
            <a:fillRect/>
          </a:stretch>
        </p:blipFill>
        <p:spPr bwMode="auto">
          <a:xfrm>
            <a:off x="827088" y="0"/>
            <a:ext cx="7848600" cy="337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00" t="31860" r="3137" b="9589"/>
          <a:stretch>
            <a:fillRect/>
          </a:stretch>
        </p:blipFill>
        <p:spPr bwMode="auto">
          <a:xfrm>
            <a:off x="827088" y="3357563"/>
            <a:ext cx="7848600" cy="350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250825" y="0"/>
            <a:ext cx="8642350" cy="659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3200" b="1" i="1" u="sng">
                <a:solidFill>
                  <a:srgbClr val="8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Виды деятельности учителя</a:t>
            </a:r>
          </a:p>
          <a:p>
            <a:pPr algn="ctr"/>
            <a:endParaRPr lang="ru-RU" altLang="ru-RU" sz="300">
              <a:latin typeface="Cambria" panose="020405030504060302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2400" b="1">
                <a:latin typeface="Cambria" panose="02040503050406030204" pitchFamily="18" charset="0"/>
                <a:cs typeface="Times New Roman" panose="02020603050405020304" pitchFamily="18" charset="0"/>
              </a:rPr>
              <a:t>Проверяет готовность обучающихся к уроку.</a:t>
            </a:r>
            <a:endParaRPr lang="ru-RU" altLang="ru-RU" sz="1200" b="1">
              <a:latin typeface="Cambria" panose="020405030504060302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2400" b="1">
                <a:latin typeface="Cambria" panose="02040503050406030204" pitchFamily="18" charset="0"/>
                <a:cs typeface="Times New Roman" panose="02020603050405020304" pitchFamily="18" charset="0"/>
              </a:rPr>
              <a:t>Озвучивает тему и цель урока.</a:t>
            </a:r>
            <a:endParaRPr lang="ru-RU" altLang="ru-RU" sz="1200" b="1">
              <a:latin typeface="Cambria" panose="020405030504060302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2400" b="1">
                <a:latin typeface="Cambria" panose="02040503050406030204" pitchFamily="18" charset="0"/>
                <a:cs typeface="Times New Roman" panose="02020603050405020304" pitchFamily="18" charset="0"/>
              </a:rPr>
              <a:t>Уточняет понимание учащимися поставленных целей урока.</a:t>
            </a:r>
            <a:endParaRPr lang="ru-RU" altLang="ru-RU" sz="1200" b="1">
              <a:latin typeface="Cambria" panose="020405030504060302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2400" b="1">
                <a:latin typeface="Cambria" panose="02040503050406030204" pitchFamily="18" charset="0"/>
                <a:cs typeface="Times New Roman" panose="02020603050405020304" pitchFamily="18" charset="0"/>
              </a:rPr>
              <a:t>Выдвигает проблему.</a:t>
            </a:r>
            <a:endParaRPr lang="ru-RU" altLang="ru-RU" sz="1200" b="1">
              <a:latin typeface="Cambria" panose="020405030504060302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2400" b="1">
                <a:latin typeface="Cambria" panose="02040503050406030204" pitchFamily="18" charset="0"/>
                <a:cs typeface="Times New Roman" panose="02020603050405020304" pitchFamily="18" charset="0"/>
              </a:rPr>
              <a:t>Создает эмоциональный настрой на…</a:t>
            </a:r>
            <a:endParaRPr lang="ru-RU" altLang="ru-RU" sz="1200" b="1">
              <a:latin typeface="Cambria" panose="020405030504060302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2400" b="1">
                <a:latin typeface="Cambria" panose="02040503050406030204" pitchFamily="18" charset="0"/>
                <a:cs typeface="Times New Roman" panose="02020603050405020304" pitchFamily="18" charset="0"/>
              </a:rPr>
              <a:t>Формулирует задание…</a:t>
            </a:r>
            <a:endParaRPr lang="ru-RU" altLang="ru-RU" sz="1200" b="1">
              <a:latin typeface="Cambria" panose="020405030504060302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2400" b="1">
                <a:latin typeface="Cambria" panose="02040503050406030204" pitchFamily="18" charset="0"/>
                <a:cs typeface="Times New Roman" panose="02020603050405020304" pitchFamily="18" charset="0"/>
              </a:rPr>
              <a:t>Напоминает обучающимся, как…</a:t>
            </a:r>
            <a:endParaRPr lang="ru-RU" altLang="ru-RU" sz="1200" b="1">
              <a:latin typeface="Cambria" panose="020405030504060302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2400" b="1">
                <a:latin typeface="Cambria" panose="02040503050406030204" pitchFamily="18" charset="0"/>
                <a:cs typeface="Times New Roman" panose="02020603050405020304" pitchFamily="18" charset="0"/>
              </a:rPr>
              <a:t>Проводит параллель с ранее изученным материалом.</a:t>
            </a:r>
            <a:endParaRPr lang="ru-RU" altLang="ru-RU" sz="1200" b="1">
              <a:latin typeface="Cambria" panose="020405030504060302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2400" b="1">
                <a:latin typeface="Cambria" panose="02040503050406030204" pitchFamily="18" charset="0"/>
                <a:cs typeface="Times New Roman" panose="02020603050405020304" pitchFamily="18" charset="0"/>
              </a:rPr>
              <a:t>Контролирует выполнение работы.</a:t>
            </a:r>
            <a:endParaRPr lang="ru-RU" altLang="ru-RU" sz="1200" b="1">
              <a:latin typeface="Cambria" panose="020405030504060302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2400" b="1">
                <a:latin typeface="Cambria" panose="02040503050406030204" pitchFamily="18" charset="0"/>
                <a:cs typeface="Times New Roman" panose="02020603050405020304" pitchFamily="18" charset="0"/>
              </a:rPr>
              <a:t>Осуществляет:</a:t>
            </a:r>
            <a:endParaRPr lang="ru-RU" altLang="ru-RU" sz="1200" b="1">
              <a:latin typeface="Cambria" panose="02040503050406030204" pitchFamily="18" charset="0"/>
            </a:endParaRPr>
          </a:p>
          <a:p>
            <a:r>
              <a:rPr lang="ru-RU" altLang="ru-RU" sz="2400" b="1">
                <a:latin typeface="Cambria" panose="02040503050406030204" pitchFamily="18" charset="0"/>
                <a:cs typeface="Times New Roman" panose="02020603050405020304" pitchFamily="18" charset="0"/>
              </a:rPr>
              <a:t>-индивидуальный контроль;</a:t>
            </a:r>
            <a:endParaRPr lang="ru-RU" altLang="ru-RU" sz="1200" b="1">
              <a:latin typeface="Cambria" panose="02040503050406030204" pitchFamily="18" charset="0"/>
            </a:endParaRPr>
          </a:p>
          <a:p>
            <a:r>
              <a:rPr lang="ru-RU" altLang="ru-RU" sz="2400" b="1">
                <a:latin typeface="Cambria" panose="02040503050406030204" pitchFamily="18" charset="0"/>
                <a:cs typeface="Times New Roman" panose="02020603050405020304" pitchFamily="18" charset="0"/>
              </a:rPr>
              <a:t>-выборочный контроль.</a:t>
            </a:r>
            <a:endParaRPr lang="ru-RU" altLang="ru-RU" sz="1200" b="1">
              <a:latin typeface="Cambria" panose="020405030504060302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2400" b="1">
                <a:latin typeface="Cambria" panose="02040503050406030204" pitchFamily="18" charset="0"/>
                <a:cs typeface="Times New Roman" panose="02020603050405020304" pitchFamily="18" charset="0"/>
              </a:rPr>
              <a:t>Побуждает к высказыванию своего мнения.</a:t>
            </a:r>
            <a:endParaRPr lang="ru-RU" altLang="ru-RU" sz="1200" b="1">
              <a:latin typeface="Cambria" panose="020405030504060302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2400" b="1">
                <a:latin typeface="Cambria" panose="02040503050406030204" pitchFamily="18" charset="0"/>
                <a:cs typeface="Times New Roman" panose="02020603050405020304" pitchFamily="18" charset="0"/>
              </a:rPr>
              <a:t>Отмечает степень вовлеченности учащихся</a:t>
            </a:r>
            <a:r>
              <a:rPr lang="en-US" altLang="ru-RU" sz="2400" b="1">
                <a:latin typeface="Cambria" panose="02040503050406030204" pitchFamily="18" charset="0"/>
                <a:cs typeface="Times New Roman" panose="02020603050405020304" pitchFamily="18" charset="0"/>
              </a:rPr>
              <a:t> </a:t>
            </a:r>
            <a:r>
              <a:rPr lang="ru-RU" altLang="ru-RU" sz="2400" b="1">
                <a:latin typeface="Cambria" panose="02040503050406030204" pitchFamily="18" charset="0"/>
                <a:cs typeface="Times New Roman" panose="02020603050405020304" pitchFamily="18" charset="0"/>
              </a:rPr>
              <a:t> в работу на уроке</a:t>
            </a:r>
            <a:r>
              <a:rPr lang="ru-RU" alt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3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2"/>
          <p:cNvSpPr>
            <a:spLocks noChangeArrowheads="1"/>
          </p:cNvSpPr>
          <p:nvPr/>
        </p:nvSpPr>
        <p:spPr bwMode="auto">
          <a:xfrm>
            <a:off x="611188" y="333375"/>
            <a:ext cx="7921625" cy="603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3200" b="1" i="1" u="sng">
                <a:solidFill>
                  <a:srgbClr val="8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Виды деятельности обучающихся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2400" b="1">
                <a:latin typeface="Cambria" panose="02040503050406030204" pitchFamily="18" charset="0"/>
                <a:cs typeface="Times New Roman" panose="02020603050405020304" pitchFamily="18" charset="0"/>
              </a:rPr>
              <a:t>Анализируют…</a:t>
            </a:r>
            <a:endParaRPr lang="ru-RU" altLang="ru-RU" sz="2400" b="1">
              <a:latin typeface="Cambria" panose="020405030504060302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2400" b="1">
                <a:latin typeface="Cambria" panose="02040503050406030204" pitchFamily="18" charset="0"/>
                <a:cs typeface="Times New Roman" panose="02020603050405020304" pitchFamily="18" charset="0"/>
              </a:rPr>
              <a:t>Определяют причины…</a:t>
            </a:r>
            <a:endParaRPr lang="ru-RU" altLang="ru-RU" sz="2400" b="1">
              <a:latin typeface="Cambria" panose="020405030504060302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2400" b="1">
                <a:latin typeface="Cambria" panose="02040503050406030204" pitchFamily="18" charset="0"/>
                <a:cs typeface="Times New Roman" panose="02020603050405020304" pitchFamily="18" charset="0"/>
              </a:rPr>
              <a:t>Формулируют выводы наблюдений.</a:t>
            </a:r>
            <a:endParaRPr lang="ru-RU" altLang="ru-RU" sz="2400" b="1">
              <a:latin typeface="Cambria" panose="020405030504060302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2400" b="1">
                <a:latin typeface="Cambria" panose="02040503050406030204" pitchFamily="18" charset="0"/>
                <a:cs typeface="Times New Roman" panose="02020603050405020304" pitchFamily="18" charset="0"/>
              </a:rPr>
              <a:t>Объясняют свой выбор.</a:t>
            </a:r>
            <a:endParaRPr lang="ru-RU" altLang="ru-RU" sz="2400" b="1">
              <a:latin typeface="Cambria" panose="020405030504060302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2400" b="1">
                <a:latin typeface="Cambria" panose="02040503050406030204" pitchFamily="18" charset="0"/>
                <a:cs typeface="Times New Roman" panose="02020603050405020304" pitchFamily="18" charset="0"/>
              </a:rPr>
              <a:t>Высказывают свои предположения в паре.</a:t>
            </a:r>
            <a:endParaRPr lang="ru-RU" altLang="ru-RU" sz="2400" b="1">
              <a:latin typeface="Cambria" panose="020405030504060302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2400" b="1">
                <a:latin typeface="Cambria" panose="02040503050406030204" pitchFamily="18" charset="0"/>
                <a:cs typeface="Times New Roman" panose="02020603050405020304" pitchFamily="18" charset="0"/>
              </a:rPr>
              <a:t>Сравнивают…</a:t>
            </a:r>
            <a:endParaRPr lang="ru-RU" altLang="ru-RU" sz="2400" b="1">
              <a:latin typeface="Cambria" panose="020405030504060302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2400" b="1">
                <a:latin typeface="Cambria" panose="02040503050406030204" pitchFamily="18" charset="0"/>
                <a:cs typeface="Times New Roman" panose="02020603050405020304" pitchFamily="18" charset="0"/>
              </a:rPr>
              <a:t>Читают текст.</a:t>
            </a:r>
            <a:endParaRPr lang="ru-RU" altLang="ru-RU" sz="2400" b="1">
              <a:latin typeface="Cambria" panose="020405030504060302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2400" b="1">
                <a:latin typeface="Cambria" panose="02040503050406030204" pitchFamily="18" charset="0"/>
                <a:cs typeface="Times New Roman" panose="02020603050405020304" pitchFamily="18" charset="0"/>
              </a:rPr>
              <a:t>Находят в тексте понятие, информацию.</a:t>
            </a:r>
            <a:endParaRPr lang="ru-RU" altLang="ru-RU" sz="2400" b="1">
              <a:latin typeface="Cambria" panose="020405030504060302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ru-RU" sz="2400" b="1">
                <a:latin typeface="Cambria" panose="02040503050406030204" pitchFamily="18" charset="0"/>
                <a:cs typeface="Times New Roman" panose="02020603050405020304" pitchFamily="18" charset="0"/>
              </a:rPr>
              <a:t>Высказывают свое мнение.</a:t>
            </a:r>
            <a:endParaRPr lang="ru-RU" altLang="ru-RU" sz="2400" b="1">
              <a:latin typeface="Cambria" panose="020405030504060302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ru-RU" sz="2400" b="1">
                <a:latin typeface="Cambria" panose="02040503050406030204" pitchFamily="18" charset="0"/>
                <a:cs typeface="Times New Roman" panose="02020603050405020304" pitchFamily="18" charset="0"/>
              </a:rPr>
              <a:t>Осуществляют:</a:t>
            </a:r>
            <a:endParaRPr lang="ru-RU" altLang="ru-RU" sz="2400" b="1">
              <a:latin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ru-RU" sz="2400" b="1">
                <a:latin typeface="Cambria" panose="02040503050406030204" pitchFamily="18" charset="0"/>
                <a:cs typeface="Times New Roman" panose="02020603050405020304" pitchFamily="18" charset="0"/>
              </a:rPr>
              <a:t>самооценку;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ru-RU" sz="2400" b="1">
                <a:latin typeface="Cambria" panose="02040503050406030204" pitchFamily="18" charset="0"/>
                <a:cs typeface="Times New Roman" panose="02020603050405020304" pitchFamily="18" charset="0"/>
              </a:rPr>
              <a:t>самопроверку;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ru-RU" sz="2400" b="1">
                <a:latin typeface="Cambria" panose="02040503050406030204" pitchFamily="18" charset="0"/>
                <a:cs typeface="Times New Roman" panose="02020603050405020304" pitchFamily="18" charset="0"/>
              </a:rPr>
              <a:t>взаимопроверку;</a:t>
            </a:r>
            <a:endParaRPr lang="ru-RU" altLang="ru-RU" sz="2400" b="1">
              <a:latin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ru-RU" sz="2400" b="1">
                <a:latin typeface="Cambria" panose="02040503050406030204" pitchFamily="18" charset="0"/>
                <a:cs typeface="Times New Roman" panose="02020603050405020304" pitchFamily="18" charset="0"/>
              </a:rPr>
              <a:t>предварительную самооценку</a:t>
            </a:r>
            <a:endParaRPr lang="en-US" altLang="ru-RU" sz="2400" b="1">
              <a:latin typeface="Cambria" panose="02040503050406030204" pitchFamily="18" charset="0"/>
            </a:endParaRPr>
          </a:p>
          <a:p>
            <a:pPr algn="ctr"/>
            <a:endParaRPr lang="ru-RU" altLang="ru-RU" b="1" i="1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549</TotalTime>
  <Words>480</Words>
  <Application>Microsoft Office PowerPoint</Application>
  <PresentationFormat>Экран (4:3)</PresentationFormat>
  <Paragraphs>101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Franklin Gothic Book</vt:lpstr>
      <vt:lpstr>Wingdings 2</vt:lpstr>
      <vt:lpstr>Calibri</vt:lpstr>
      <vt:lpstr>Times New Roman</vt:lpstr>
      <vt:lpstr>Cambria</vt:lpstr>
      <vt:lpstr>Wingdings</vt:lpstr>
      <vt:lpstr>Техническая</vt:lpstr>
      <vt:lpstr>Презентация PowerPoint</vt:lpstr>
      <vt:lpstr>Важнейшая задача современной системы образования –  «научить учиться»,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Чижик Ирина Николаевна</dc:creator>
  <cp:lastModifiedBy>Пользователь Windows</cp:lastModifiedBy>
  <cp:revision>48</cp:revision>
  <dcterms:modified xsi:type="dcterms:W3CDTF">2021-03-17T13:41:23Z</dcterms:modified>
</cp:coreProperties>
</file>