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5" r:id="rId2"/>
    <p:sldId id="276" r:id="rId3"/>
    <p:sldId id="277" r:id="rId4"/>
    <p:sldId id="278" r:id="rId5"/>
    <p:sldId id="270" r:id="rId6"/>
    <p:sldId id="271" r:id="rId7"/>
    <p:sldId id="282" r:id="rId8"/>
    <p:sldId id="281" r:id="rId9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ctr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94B0A39-4534-4C63-9291-54240B7F0F4C}" type="datetimeFigureOut">
              <a:rPr lang="ru-RU"/>
              <a:pPr>
                <a:defRPr/>
              </a:pPr>
              <a:t>17.03.2021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4DE68D-397D-42A0-A0AB-FF78AAA3C8B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81CE7-A4F3-4FD3-9D4E-411120851464}" type="datetimeFigureOut">
              <a:rPr lang="ru-RU"/>
              <a:pPr>
                <a:defRPr/>
              </a:pPr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E8EA7-99A9-4B57-8169-B157F24277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2761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5E72F-0861-4A43-81AA-65F6A1EDCF62}" type="datetimeFigureOut">
              <a:rPr lang="ru-RU"/>
              <a:pPr>
                <a:defRPr/>
              </a:pPr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C6E96-0386-4EF8-9564-9A1CA2E12BF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8695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3DF9C-8CBB-481F-8AE4-2D096DDDCBEF}" type="datetimeFigureOut">
              <a:rPr lang="ru-RU"/>
              <a:pPr>
                <a:defRPr/>
              </a:pPr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D1A2E-EC04-4012-9784-260D370B4F1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3034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7C7F8-F827-46B1-A376-E74D81286BB9}" type="datetimeFigureOut">
              <a:rPr lang="ru-RU"/>
              <a:pPr>
                <a:defRPr/>
              </a:pPr>
              <a:t>17.03.2021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5BB45-7E06-40DD-A1CC-6B1A5E2B39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3967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5EE68-853F-495E-B399-921A1907ED05}" type="datetimeFigureOut">
              <a:rPr lang="ru-RU"/>
              <a:pPr>
                <a:defRPr/>
              </a:pPr>
              <a:t>17.03.2021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5B5887-0767-4A69-9BB1-8586706385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5311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A51A0-6EA0-4A3C-B26D-DB6DB779E991}" type="datetimeFigureOut">
              <a:rPr lang="ru-RU"/>
              <a:pPr>
                <a:defRPr/>
              </a:pPr>
              <a:t>17.03.2021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584DBB-AA69-4CC4-9FC5-8E00EA05C8B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2648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0E850-DC4C-4607-B37B-1F269A392BD3}" type="datetimeFigureOut">
              <a:rPr lang="ru-RU"/>
              <a:pPr>
                <a:defRPr/>
              </a:pPr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E6541-86C3-4A03-8690-3404B62B743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6137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44A71-D808-494D-998F-D19F9E695249}" type="datetimeFigureOut">
              <a:rPr lang="ru-RU"/>
              <a:pPr>
                <a:defRPr/>
              </a:pPr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100C1-086F-44F0-9DC8-938B5DB8DDF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113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B6AA4-1BEA-440A-849A-1F942DFFD6DF}" type="datetimeFigureOut">
              <a:rPr lang="ru-RU"/>
              <a:pPr>
                <a:defRPr/>
              </a:pPr>
              <a:t>17.03.2021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C3135-9E79-4777-B079-F48D7FCA0B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387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535CE-DDDD-438E-B72E-DE11D261F4FC}" type="datetimeFigureOut">
              <a:rPr lang="ru-RU"/>
              <a:pPr>
                <a:defRPr/>
              </a:pPr>
              <a:t>17.03.2021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12EEE-06CB-4877-8F7E-952BA5D4F52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4800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9E001-731F-4AA8-8C9C-E26B85AEC38C}" type="datetimeFigureOut">
              <a:rPr lang="ru-RU"/>
              <a:pPr>
                <a:defRPr/>
              </a:pPr>
              <a:t>17.03.2021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0C61F-19E3-4C77-B3BB-FBF6C49C7A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7662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2ADC-26DA-44F6-B8AB-54CE0FB8CCB4}" type="datetimeFigureOut">
              <a:rPr lang="ru-RU"/>
              <a:pPr>
                <a:defRPr/>
              </a:pPr>
              <a:t>17.03.2021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1F74E-E744-4CD4-966C-539EB1FC4D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304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4788F-3126-40C7-BB87-9E38D5E6E58D}" type="datetimeFigureOut">
              <a:rPr lang="ru-RU"/>
              <a:pPr>
                <a:defRPr/>
              </a:pPr>
              <a:t>17.03.2021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98577-299A-4E87-9609-03DD4A336D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525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9255E-2D46-476F-9662-0E6D788BB271}" type="datetimeFigureOut">
              <a:rPr lang="ru-RU"/>
              <a:pPr>
                <a:defRPr/>
              </a:pPr>
              <a:t>17.03.2021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FF3896-E184-4498-910D-B904F460350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0612366"/>
      </p:ext>
    </p:extLst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DC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76787A-5CE8-4C7E-A7D2-C7398B6904AB}" type="datetimeFigureOut">
              <a:rPr lang="ru-RU"/>
              <a:pPr>
                <a:defRPr/>
              </a:pPr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63F4426-57AD-4D6B-AFC9-6A286319934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E4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981075"/>
            <a:ext cx="7112000" cy="4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Прямоугольник 3"/>
          <p:cNvSpPr>
            <a:spLocks noChangeArrowheads="1"/>
          </p:cNvSpPr>
          <p:nvPr/>
        </p:nvSpPr>
        <p:spPr bwMode="auto">
          <a:xfrm>
            <a:off x="1835150" y="333375"/>
            <a:ext cx="59436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chemeClr val="tx2"/>
                </a:solidFill>
              </a:rPr>
              <a:t>Как появилась семья</a:t>
            </a:r>
            <a:r>
              <a:rPr lang="en-US" altLang="ru-RU" sz="4000" b="1">
                <a:solidFill>
                  <a:schemeClr val="tx2"/>
                </a:solidFill>
              </a:rPr>
              <a:t>?</a:t>
            </a:r>
            <a:endParaRPr lang="ru-RU" altLang="ru-RU" sz="40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088" y="6021388"/>
            <a:ext cx="77771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+mn-lt"/>
                <a:cs typeface="Arial" charset="0"/>
              </a:rPr>
              <a:t>В далёком прошлом люди жили родами.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1773238"/>
            <a:ext cx="6624637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Прямоугольник 3"/>
          <p:cNvSpPr>
            <a:spLocks noChangeArrowheads="1"/>
          </p:cNvSpPr>
          <p:nvPr/>
        </p:nvSpPr>
        <p:spPr bwMode="auto">
          <a:xfrm>
            <a:off x="323850" y="260350"/>
            <a:ext cx="8569325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chemeClr val="tx2"/>
                </a:solidFill>
              </a:rPr>
              <a:t>Семья- близкие родственники, которые живут вместе </a:t>
            </a:r>
          </a:p>
          <a:p>
            <a:pPr eaLnBrk="1" hangingPunct="1"/>
            <a:r>
              <a:rPr lang="ru-RU" altLang="ru-RU" sz="2800" b="1">
                <a:solidFill>
                  <a:schemeClr val="tx2"/>
                </a:solidFill>
              </a:rPr>
              <a:t>и дарят друг другу свою любовь и заботу</a:t>
            </a:r>
            <a:endParaRPr lang="ru-RU" altLang="ru-RU" sz="28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53151"/>
            <a:ext cx="7488832" cy="49887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1392238" y="361950"/>
            <a:ext cx="68627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4800" b="1">
                <a:latin typeface="Times New Roman" panose="02020603050405020304" pitchFamily="18" charset="0"/>
                <a:cs typeface="Times New Roman" panose="02020603050405020304" pitchFamily="18" charset="0"/>
              </a:rPr>
              <a:t>Генеалогическое дерево</a:t>
            </a:r>
            <a:r>
              <a:rPr lang="ru-RU" altLang="ru-RU" sz="4800">
                <a:cs typeface="Times New Roman" panose="02020603050405020304" pitchFamily="18" charset="0"/>
              </a:rPr>
              <a:t> </a:t>
            </a:r>
            <a:endParaRPr lang="ru-RU" altLang="ru-RU" sz="4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1619250" y="0"/>
            <a:ext cx="58721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FF0000"/>
                </a:solidFill>
              </a:rPr>
              <a:t>Что даёт человеку семья?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3313" y="877888"/>
            <a:ext cx="4719637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chemeClr val="accent1"/>
                </a:solidFill>
                <a:latin typeface="Arial" panose="020B0604020202020204" pitchFamily="34" charset="0"/>
              </a:rPr>
              <a:t>Что даёт человеку семья</a:t>
            </a:r>
            <a:r>
              <a:rPr lang="en-US" altLang="ru-RU" sz="4000" b="1" smtClean="0">
                <a:solidFill>
                  <a:schemeClr val="accent1"/>
                </a:solidFill>
                <a:latin typeface="Arial" panose="020B0604020202020204" pitchFamily="34" charset="0"/>
              </a:rPr>
              <a:t>?</a:t>
            </a:r>
            <a:endParaRPr lang="ru-RU" altLang="ru-RU" sz="4000" b="1" smtClean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6898" name="Rectangle 3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362950" cy="4924425"/>
          </a:xfrm>
        </p:spPr>
        <p:txBody>
          <a:bodyPr/>
          <a:lstStyle/>
          <a:p>
            <a:pPr eaLnBrk="1" hangingPunct="1"/>
            <a:endParaRPr lang="ru-RU" altLang="ru-RU" sz="2400" smtClean="0">
              <a:latin typeface="Arial" panose="020B0604020202020204" pitchFamily="34" charset="0"/>
            </a:endParaRPr>
          </a:p>
          <a:p>
            <a:pPr eaLnBrk="1" hangingPunct="1"/>
            <a:endParaRPr lang="ru-RU" altLang="ru-RU" sz="2400" smtClean="0">
              <a:latin typeface="Arial" panose="020B0604020202020204" pitchFamily="34" charset="0"/>
            </a:endParaRPr>
          </a:p>
          <a:p>
            <a:pPr eaLnBrk="1" hangingPunct="1"/>
            <a:endParaRPr lang="ru-RU" altLang="ru-RU" sz="2400" smtClean="0">
              <a:latin typeface="Arial" panose="020B0604020202020204" pitchFamily="34" charset="0"/>
            </a:endParaRPr>
          </a:p>
          <a:p>
            <a:pPr eaLnBrk="1" hangingPunct="1"/>
            <a:endParaRPr lang="ru-RU" altLang="ru-RU" sz="2400" smtClean="0">
              <a:latin typeface="Arial" panose="020B0604020202020204" pitchFamily="34" charset="0"/>
            </a:endParaRPr>
          </a:p>
          <a:p>
            <a:pPr eaLnBrk="1" hangingPunct="1"/>
            <a:endParaRPr lang="ru-RU" altLang="ru-RU" sz="2400" smtClean="0">
              <a:latin typeface="Arial" panose="020B060402020202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ru-RU" altLang="ru-RU" sz="2400" smtClean="0">
              <a:latin typeface="Arial" panose="020B060402020202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ru-RU" altLang="ru-RU" sz="2800" b="1" smtClean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2800" b="1" smtClean="0">
                <a:solidFill>
                  <a:schemeClr val="accent1"/>
                </a:solidFill>
                <a:latin typeface="Arial" panose="020B0604020202020204" pitchFamily="34" charset="0"/>
              </a:rPr>
              <a:t/>
            </a:r>
            <a:r>
              <a:rPr lang="ru-RU" altLang="ru-RU" sz="2800" b="1" smtClean="0">
                <a:solidFill>
                  <a:schemeClr val="tx2"/>
                </a:solidFill>
                <a:latin typeface="Arial" panose="020B0604020202020204" pitchFamily="34" charset="0"/>
              </a:rPr>
              <a:t>жизнь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2800" b="1" smtClean="0">
                <a:solidFill>
                  <a:schemeClr val="tx2"/>
                </a:solidFill>
                <a:latin typeface="Arial" panose="020B0604020202020204" pitchFamily="34" charset="0"/>
              </a:rPr>
              <a:t>                                     забота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2800" b="1" smtClean="0">
                <a:solidFill>
                  <a:schemeClr val="tx2"/>
                </a:solidFill>
                <a:latin typeface="Arial" panose="020B0604020202020204" pitchFamily="34" charset="0"/>
              </a:rPr>
              <a:t>                                     любовь</a:t>
            </a:r>
          </a:p>
          <a:p>
            <a:pPr eaLnBrk="1" hangingPunct="1"/>
            <a:endParaRPr lang="ru-RU" altLang="ru-RU" sz="2800" b="1" smtClean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3851275" y="5084763"/>
            <a:ext cx="1728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9" name="Line 11"/>
          <p:cNvSpPr>
            <a:spLocks noChangeShapeType="1"/>
          </p:cNvSpPr>
          <p:nvPr/>
        </p:nvSpPr>
        <p:spPr bwMode="auto">
          <a:xfrm>
            <a:off x="3995738" y="5661025"/>
            <a:ext cx="1655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0" name="Line 12"/>
          <p:cNvSpPr>
            <a:spLocks noChangeShapeType="1"/>
          </p:cNvSpPr>
          <p:nvPr/>
        </p:nvSpPr>
        <p:spPr bwMode="auto">
          <a:xfrm>
            <a:off x="3995738" y="6165850"/>
            <a:ext cx="1512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6151" name="Picture 1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850" y="4227513"/>
            <a:ext cx="3117850" cy="2076450"/>
          </a:xfrm>
          <a:noFill/>
        </p:spPr>
      </p:pic>
      <p:pic>
        <p:nvPicPr>
          <p:cNvPr id="6152" name="Picture 1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850" y="1484313"/>
            <a:ext cx="3263900" cy="2449512"/>
          </a:xfrm>
          <a:noFill/>
        </p:spPr>
      </p:pic>
      <p:pic>
        <p:nvPicPr>
          <p:cNvPr id="6153" name="Picture 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412875"/>
            <a:ext cx="3676650" cy="263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4" name="Содержимое 1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9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3" y="620713"/>
            <a:ext cx="6727825" cy="508952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00113" y="1773238"/>
          <a:ext cx="7416800" cy="4100512"/>
        </p:xfrm>
        <a:graphic>
          <a:graphicData uri="http://schemas.openxmlformats.org/drawingml/2006/table">
            <a:tbl>
              <a:tblPr/>
              <a:tblGrid>
                <a:gridCol w="3744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1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7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Семья — печка: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19050" marR="19050" marT="19046" marB="190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коли в семье лад.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19050" marR="19050" marT="19046" marB="190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9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 семье любовь да совет,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19050" marR="19050" marT="19046" marB="190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как холодно, все к ней собираются.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19050" marR="19050" marT="19046" marB="190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7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Не надобен и клад,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19050" marR="19050" marT="19046" marB="190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 сердце на месте.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19050" marR="19050" marT="19046" marB="190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9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Когда семья вместе,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19050" marR="19050" marT="19046" marB="190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когда над ней крыша одна.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19050" marR="19050" marT="19046" marB="190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E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7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Семья сильна,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19050" marR="19050" marT="19046" marB="190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так и нужды нет.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19050" marR="19050" marT="19046" marB="1904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4213" y="476250"/>
            <a:ext cx="7775575" cy="72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i="1" dirty="0" smtClean="0">
                <a:solidFill>
                  <a:schemeClr val="tx2"/>
                </a:solidFill>
                <a:latin typeface="+mn-lt"/>
              </a:rPr>
              <a:t>Составь  пословицы</a:t>
            </a:r>
            <a:endParaRPr lang="ru-RU" sz="4800" b="1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825" y="404813"/>
            <a:ext cx="8569325" cy="64531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Семья - печка: как холодно все к ней собираются.</a:t>
            </a:r>
          </a:p>
          <a:p>
            <a:pPr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В семье любовь да совет, так и нужды нет.</a:t>
            </a:r>
          </a:p>
          <a:p>
            <a:pPr>
              <a:buFont typeface="Arial" pitchFamily="34" charset="0"/>
              <a:buChar char="•"/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Не надобен и клад, коли в семье лад.</a:t>
            </a:r>
          </a:p>
          <a:p>
            <a:pPr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Когда семья вместе, и сердце на месте.</a:t>
            </a:r>
          </a:p>
          <a:p>
            <a:pPr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Семья сильна, когда крыша над ней одна.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323850" y="260350"/>
            <a:ext cx="8424863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союз близких родственников, которые живут вместе, дарят друг другу свою любовь и заботу  и через семейные традиции воспитывают в детях лучшие человеческие качества.</a:t>
            </a:r>
            <a:endParaRPr lang="ru-RU" altLang="ru-RU" sz="3200">
              <a:solidFill>
                <a:schemeClr val="tx2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3068638"/>
            <a:ext cx="4749800" cy="357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</TotalTime>
  <Words>177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даёт человеку семья?</vt:lpstr>
      <vt:lpstr>Составь  пословицы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 человеку не запутаться в многочисленных правилах поведения, не ошибиться и не совершить плохого поступка?</dc:title>
  <dc:creator>КМ</dc:creator>
  <cp:lastModifiedBy>Пользователь Windows</cp:lastModifiedBy>
  <cp:revision>41</cp:revision>
  <dcterms:created xsi:type="dcterms:W3CDTF">2012-10-10T09:45:07Z</dcterms:created>
  <dcterms:modified xsi:type="dcterms:W3CDTF">2021-03-17T13:37:04Z</dcterms:modified>
</cp:coreProperties>
</file>