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sldIdLst>
    <p:sldId id="256" r:id="rId2"/>
    <p:sldId id="287" r:id="rId3"/>
    <p:sldId id="286" r:id="rId4"/>
    <p:sldId id="294" r:id="rId5"/>
    <p:sldId id="297" r:id="rId6"/>
    <p:sldId id="299" r:id="rId7"/>
    <p:sldId id="298" r:id="rId8"/>
    <p:sldId id="301" r:id="rId9"/>
    <p:sldId id="268" r:id="rId10"/>
    <p:sldId id="290" r:id="rId11"/>
    <p:sldId id="302" r:id="rId12"/>
    <p:sldId id="269" r:id="rId13"/>
    <p:sldId id="273" r:id="rId14"/>
    <p:sldId id="271" r:id="rId15"/>
    <p:sldId id="272" r:id="rId16"/>
    <p:sldId id="275" r:id="rId17"/>
    <p:sldId id="276" r:id="rId18"/>
    <p:sldId id="278" r:id="rId19"/>
    <p:sldId id="283" r:id="rId20"/>
    <p:sldId id="30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FFFF00"/>
    <a:srgbClr val="FFCC99"/>
    <a:srgbClr val="FFFF66"/>
    <a:srgbClr val="FF006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51FD99-9FEB-4505-8CE4-A15543D6B9F3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D58666-B897-49C7-B268-6FBEE611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400D-A744-481D-A462-13D4284EDE40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3C2F-6940-4453-A357-31114D511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A217-4E98-490F-AA53-6AA242D54E59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CC37-ADDC-4572-95BF-6A44CDC2E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3EB7-BF75-431D-9966-57909FA5AD98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B275-B2F3-44DA-B58D-F2AB09E6A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E060-B0A3-4DB9-B8B5-66E7C9799159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84AF-D849-457C-B73B-A8AD6502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B8C3-A6DA-45CE-A016-88E974F66EC2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97B9-1CDF-4406-BEE0-4DEA3BF4D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F394-E819-4B2F-9638-0C025493D2F2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DA18-CCB5-487E-800B-0370C5C92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BCD5-445F-4AA9-A3AB-9B8647F4959D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189B-25FB-4E19-89C1-F3803204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CFC8-B751-4D06-A213-667790A397AC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FC7D-2B0F-4AF7-8085-8875115C6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952E-EFA7-4933-BE2F-0DFDF0AE3507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C962-C208-4986-AE94-C26787D90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B6F8-28C9-4CA9-90F0-3EEED43BB59F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FC2A-7DE1-4966-B2DE-B51112A34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18A6-72D1-492B-BBD8-556D7CE8065C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6BB4-9E2D-4B67-B402-5E4FA1A19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55D2-51C1-4FE3-A6B7-39B193E26DF6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1F1A-F29F-4253-AD77-4A7B304F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FDEC-7F37-430A-890D-F8F5ED05101A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9CF9-E08F-4535-9DFD-1D4A6852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BF159-446A-4F14-ACF0-57C09EE01F7B}" type="datetime1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3FCD7F-1175-4E87-BF8E-D72748B64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09_f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06825"/>
            <a:ext cx="43926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/>
          </p:cNvSpPr>
          <p:nvPr/>
        </p:nvSpPr>
        <p:spPr bwMode="auto">
          <a:xfrm>
            <a:off x="0" y="620713"/>
            <a:ext cx="89995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</a:rPr>
              <a:t>Устный журнал,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</a:rPr>
              <a:t> посвященный Дню Православной книги и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</a:rPr>
              <a:t>Дню славянской письменности и культуры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 глиняной таблички к печатной страничке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981075"/>
            <a:ext cx="3797300" cy="55435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140200" y="836613"/>
            <a:ext cx="48593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Основными произведениями литературы были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Евангелия и Жития святых, летописи</a:t>
            </a:r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В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Житиях</a:t>
            </a:r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 рассказывалось о подвигах святых во имя бога и звучали призывы о милосердии и любви к людям.</a:t>
            </a:r>
          </a:p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В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летописях</a:t>
            </a:r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 излагались события «по летам». Создавались они монахами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4294967295"/>
          </p:nvPr>
        </p:nvSpPr>
        <p:spPr>
          <a:xfrm>
            <a:off x="4643438" y="692150"/>
            <a:ext cx="4500562" cy="5472113"/>
          </a:xfrm>
        </p:spPr>
        <p:txBody>
          <a:bodyPr/>
          <a:lstStyle/>
          <a:p>
            <a:pPr marL="273050" indent="-273050" eaLnBrk="1" hangingPunct="1"/>
            <a:r>
              <a:rPr lang="ru-RU" sz="2800" b="1" i="1" smtClean="0">
                <a:solidFill>
                  <a:srgbClr val="0000CC"/>
                </a:solidFill>
                <a:latin typeface="Times New Roman" pitchFamily="18" charset="0"/>
              </a:rPr>
              <a:t>Никон - монах Киево-Печерской лавры, в 1073 году составил летопись</a:t>
            </a:r>
          </a:p>
          <a:p>
            <a:pPr marL="273050" indent="-273050" eaLnBrk="1" hangingPunct="1"/>
            <a:r>
              <a:rPr lang="ru-RU" sz="2800" b="1" i="1" smtClean="0">
                <a:solidFill>
                  <a:srgbClr val="0000CC"/>
                </a:solidFill>
                <a:latin typeface="Times New Roman" pitchFamily="18" charset="0"/>
              </a:rPr>
              <a:t>Нестор  -  монах Киево-Печерской лавры, в 1113 году составил «Повесть временных лет»;              </a:t>
            </a:r>
          </a:p>
          <a:p>
            <a:pPr marL="273050" indent="-273050" eaLnBrk="1" hangingPunct="1"/>
            <a:r>
              <a:rPr lang="ru-RU" sz="2800" b="1" i="1" smtClean="0">
                <a:solidFill>
                  <a:srgbClr val="0000CC"/>
                </a:solidFill>
                <a:latin typeface="Times New Roman" pitchFamily="18" charset="0"/>
              </a:rPr>
              <a:t>Сильвестр - монах Выдубецкого монастыря, переписал «Повесть временных лет» в том виде, в котором она дошла до нас.</a:t>
            </a:r>
          </a:p>
        </p:txBody>
      </p:sp>
      <p:pic>
        <p:nvPicPr>
          <p:cNvPr id="13316" name="Рисунок 4" descr="книги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2457450" cy="374808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068638"/>
            <a:ext cx="2260600" cy="3544887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116013" y="620713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Летописцы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76475"/>
            <a:ext cx="3386137" cy="3867150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85813" y="6143625"/>
            <a:ext cx="328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>
                <a:solidFill>
                  <a:srgbClr val="0000CC"/>
                </a:solidFill>
              </a:rPr>
              <a:t>Иоганн Гуттенберг</a:t>
            </a:r>
            <a:r>
              <a:rPr lang="ru-RU" sz="1400">
                <a:solidFill>
                  <a:srgbClr val="0000CC"/>
                </a:solidFill>
              </a:rPr>
              <a:t>. </a:t>
            </a:r>
          </a:p>
          <a:p>
            <a:pPr algn="ctr" eaLnBrk="1" hangingPunct="1"/>
            <a:r>
              <a:rPr lang="ru-RU" sz="1400">
                <a:solidFill>
                  <a:srgbClr val="0000CC"/>
                </a:solidFill>
              </a:rPr>
              <a:t>С гравюры XVII в.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13" y="2286000"/>
            <a:ext cx="3494087" cy="385762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929188" y="6143625"/>
            <a:ext cx="3357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>
                <a:solidFill>
                  <a:srgbClr val="0000CC"/>
                </a:solidFill>
              </a:rPr>
              <a:t>Реконструкция печатного станка Иоганна Гуттенберга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395288" y="1341438"/>
            <a:ext cx="832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 XV веке Иоганн Гуттенберг изобрел печатный станок. С тех пор книги в Европе стали печатать.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339975" y="620713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Книгопечатание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140200" y="1557338"/>
            <a:ext cx="47529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Книгопечатание на Руси появилось при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Иване Грозном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который повелел организовать Государев Печатный двор для книжного дела на Руси.</a:t>
            </a:r>
          </a:p>
          <a:p>
            <a:pPr eaLnBrk="1" hangingPunct="1">
              <a:buFontTx/>
              <a:buChar char="•"/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Свою работу печатный двор начал в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1563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году, возглавлял его 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дьякон церкви Николы Гостунского в Московском Кремле </a:t>
            </a:r>
          </a:p>
          <a:p>
            <a:pPr algn="ctr" eaLnBrk="1" hangingPunct="1"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 Федоров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87488"/>
            <a:ext cx="3452812" cy="502602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39975" y="62071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Книгопечатание на Руси</a:t>
            </a: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755650" y="5949950"/>
            <a:ext cx="285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>
                <a:cs typeface="Arial" charset="0"/>
              </a:rPr>
              <a:t>Иван Грозный. </a:t>
            </a:r>
            <a:r>
              <a:rPr lang="ru-RU" sz="1400" i="1"/>
              <a:t>Реконструкция.</a:t>
            </a:r>
            <a:endParaRPr lang="ru-RU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284538"/>
            <a:ext cx="2371725" cy="339407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2198688" cy="2900363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427538" y="1412875"/>
            <a:ext cx="47164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Русский первопечатник Иван Фёдоров родился около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1510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года. Обучался в университете  г. Кракова, хорошо разбирался в книгах, знал древнегреческий язык и латынь, в 1532 году получил степень бакалавра.</a:t>
            </a:r>
          </a:p>
          <a:p>
            <a:pPr eaLnBrk="1" hangingPunct="1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Был столяром, маляром, резчиком, переплетчиком, поэтому сам строил печатные станки, отливал формы для букв, набирал и правил текст.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71550" y="69215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Первопечатник Иван Федоров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4572000" y="908050"/>
            <a:ext cx="421481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19 апреля 1563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года Иван Фёдоров, по царскому веленью, открыл в Москве первую на Руси "печатню", то есть типографию, над устроением которой работал вместе с </a:t>
            </a: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Петром Мстиславичем</a:t>
            </a:r>
            <a:r>
              <a:rPr lang="ru-RU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10 лет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9068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684213" y="6092825"/>
            <a:ext cx="3382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/>
              <a:t>Иван Фёдоров ("Первопечатник") </a:t>
            </a:r>
            <a:r>
              <a:rPr lang="ru-RU" sz="1400"/>
              <a:t>Моравов А.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4211638" y="1341438"/>
            <a:ext cx="47863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Первая печатная книга на русском языке увидела свет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марте 1564 года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               Она называлась "Деяния и Послания Апостолов", хотя чаще говорят просто </a:t>
            </a: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"Апостол".</a:t>
            </a: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Иван Фёдоров и его помощник Пётр Мстиславец работали над этой книгой почти год! </a:t>
            </a:r>
          </a:p>
          <a:p>
            <a:pPr algn="ctr" eaLnBrk="1" hangingPunct="1">
              <a:defRPr/>
            </a:pPr>
            <a:r>
              <a:rPr lang="ru-RU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Сам Иван Грозный посетил типографию Фёдорова и остался доволен.</a:t>
            </a:r>
            <a:endParaRPr lang="ru-RU" sz="2400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37385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00063" y="614362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i="1">
                <a:cs typeface="Arial" charset="0"/>
              </a:rPr>
              <a:t>Иван Фёдоров и Иван Грозный</a:t>
            </a:r>
            <a:r>
              <a:rPr lang="ru-RU" sz="1400">
                <a:cs typeface="Arial" charset="0"/>
              </a:rPr>
              <a:t>. </a:t>
            </a:r>
          </a:p>
          <a:p>
            <a:pPr algn="ctr" eaLnBrk="1" hangingPunct="1"/>
            <a:r>
              <a:rPr lang="ru-RU" sz="1400">
                <a:cs typeface="Arial" charset="0"/>
              </a:rPr>
              <a:t>С рисунка А.Базилевича.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Первая печатная книга на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76073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79388" y="692150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Первая книга Московского печатного двора – Апостол, 1564 г</a:t>
            </a:r>
            <a:endParaRPr lang="ru-RU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250825" y="5229225"/>
            <a:ext cx="8753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i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Это был довольно пухлый том церковного содержания. Печатники хотели, чтобы книга была похожа на старые рукописные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3551238" cy="498157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6165850"/>
            <a:ext cx="335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400">
                <a:cs typeface="Arial" charset="0"/>
              </a:rPr>
              <a:t>Страница «Часовника» 1565 г., </a:t>
            </a:r>
            <a:endParaRPr lang="ru-RU" sz="1400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995738" y="1125538"/>
            <a:ext cx="49688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i="1">
                <a:solidFill>
                  <a:srgbClr val="0000CC"/>
                </a:solidFill>
              </a:rPr>
              <a:t>К изданию следующей книги </a:t>
            </a:r>
            <a:r>
              <a:rPr lang="ru-RU" sz="2400" b="1" i="1">
                <a:solidFill>
                  <a:srgbClr val="FF0000"/>
                </a:solidFill>
              </a:rPr>
              <a:t>«Часовник»,</a:t>
            </a:r>
            <a:r>
              <a:rPr lang="ru-RU" sz="2400" b="1" i="1">
                <a:solidFill>
                  <a:srgbClr val="0000CC"/>
                </a:solidFill>
              </a:rPr>
              <a:t> сборника молитв, первопечатник Иван Фёдоров с помощником Пётром Мстиславцем приступили </a:t>
            </a:r>
          </a:p>
          <a:p>
            <a:pPr algn="ctr" eaLnBrk="1" hangingPunct="1"/>
            <a:r>
              <a:rPr lang="ru-RU" sz="2400" b="1" i="1">
                <a:solidFill>
                  <a:srgbClr val="FF0000"/>
                </a:solidFill>
              </a:rPr>
              <a:t>7 августа 1565 года</a:t>
            </a:r>
            <a:r>
              <a:rPr lang="ru-RU" sz="2400" b="1" i="1">
                <a:solidFill>
                  <a:srgbClr val="0000CC"/>
                </a:solidFill>
              </a:rPr>
              <a:t>, на ее изготовление ушло уже всего 2 месяца.</a:t>
            </a:r>
            <a:endParaRPr lang="ru-RU" sz="2400" b="1" i="1">
              <a:solidFill>
                <a:srgbClr val="0000CC"/>
              </a:solidFill>
              <a:cs typeface="Arial" charset="0"/>
            </a:endParaRPr>
          </a:p>
          <a:p>
            <a:pPr algn="ctr" eaLnBrk="1" hangingPunct="1"/>
            <a:r>
              <a:rPr lang="ru-RU" sz="2400" b="1" i="1">
                <a:solidFill>
                  <a:srgbClr val="0000CC"/>
                </a:solidFill>
                <a:cs typeface="Arial" charset="0"/>
              </a:rPr>
              <a:t>По этой книге на Руси долгое время детей учили чтению. </a:t>
            </a:r>
          </a:p>
          <a:p>
            <a:pPr algn="ctr" eaLnBrk="1" hangingPunct="1"/>
            <a:r>
              <a:rPr lang="ru-RU" sz="2400" b="1" i="1">
                <a:solidFill>
                  <a:srgbClr val="0000CC"/>
                </a:solidFill>
                <a:cs typeface="Arial" charset="0"/>
              </a:rPr>
              <a:t>К сожалению, эта книга оказалась последней книгой, выпущенной Фёдоровым в России.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16013" y="69215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Вторая книга И.Федорова – «Часовник»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395288" y="1341438"/>
            <a:ext cx="3927475" cy="5365750"/>
            <a:chOff x="249" y="845"/>
            <a:chExt cx="2474" cy="3380"/>
          </a:xfrm>
        </p:grpSpPr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845"/>
              <a:ext cx="1422" cy="263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20488" name="Прямоугольник 4"/>
            <p:cNvSpPr>
              <a:spLocks noChangeArrowheads="1"/>
            </p:cNvSpPr>
            <p:nvPr/>
          </p:nvSpPr>
          <p:spPr bwMode="auto">
            <a:xfrm>
              <a:off x="249" y="3475"/>
              <a:ext cx="24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Львов </a:t>
              </a:r>
            </a:p>
            <a:p>
              <a:pPr algn="ctr" eaLnBrk="1" hangingPunct="1"/>
              <a:r>
                <a:rPr lang="ru-RU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скульпторы </a:t>
              </a:r>
            </a:p>
            <a:p>
              <a:pPr algn="ctr" eaLnBrk="1" hangingPunct="1"/>
              <a:r>
                <a:rPr lang="ru-RU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В. Борисенко и В. Подольский архитектор А. Консулов, </a:t>
              </a:r>
            </a:p>
          </p:txBody>
        </p:sp>
      </p:grp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4140200" y="1341438"/>
            <a:ext cx="4392613" cy="5365750"/>
            <a:chOff x="2608" y="845"/>
            <a:chExt cx="2767" cy="3380"/>
          </a:xfrm>
        </p:grpSpPr>
        <p:pic>
          <p:nvPicPr>
            <p:cNvPr id="2048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845"/>
              <a:ext cx="1529" cy="263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2608" y="3475"/>
              <a:ext cx="276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Москва </a:t>
              </a:r>
            </a:p>
            <a:p>
              <a:pPr algn="ctr" eaLnBrk="1" hangingPunct="1"/>
              <a:r>
                <a:rPr lang="ru-RU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скульптор С. М. Волнухин,   архитектурное оформление                   И. П. Мошкова, 1909.</a:t>
              </a:r>
              <a:endParaRPr lang="ru-RU" sz="1400">
                <a:cs typeface="Arial" charset="0"/>
              </a:endParaRPr>
            </a:p>
          </p:txBody>
        </p:sp>
      </p:grp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5650" y="620713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Памятник Ивану Фёдорову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563938" y="1341438"/>
            <a:ext cx="54721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rgbClr val="0000CC"/>
                </a:solidFill>
                <a:latin typeface="Times New Roman" pitchFamily="18" charset="0"/>
              </a:rPr>
              <a:t>Велика ведь бывает польза от учения книжного… это ведь реки, напояющие Вселенную, это источники мудрости; в книгах ведь неизмеримая глубина; ими мы в печали утешаемся; они – узда воздержания. Велика есть мудрость. Если прилежно поищешь в книгах мудрости, то найдешь великую пользу душе своей…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rgbClr val="0000CC"/>
                </a:solidFill>
                <a:latin typeface="Times New Roman" pitchFamily="18" charset="0"/>
              </a:rPr>
              <a:t>          </a:t>
            </a:r>
            <a:endParaRPr lang="ru-RU" sz="2800" b="1" i="1">
              <a:solidFill>
                <a:srgbClr val="0000CC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rgbClr val="0000CC"/>
                </a:solidFill>
                <a:latin typeface="Times New Roman" pitchFamily="18" charset="0"/>
              </a:rPr>
              <a:t>(Из «Повести временных лет»)</a:t>
            </a:r>
          </a:p>
        </p:txBody>
      </p:sp>
      <p:pic>
        <p:nvPicPr>
          <p:cNvPr id="29701" name="Picture 5" descr="рисунок 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3" r="11903"/>
          <a:stretch>
            <a:fillRect/>
          </a:stretch>
        </p:blipFill>
        <p:spPr bwMode="auto">
          <a:xfrm>
            <a:off x="250825" y="1341438"/>
            <a:ext cx="313213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765175"/>
            <a:ext cx="845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ЯРОСЛАВ МУДРЫЙ «ПОХВАЛА КНИГАМ»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Викторина                                        «Знатоки истории русской книги»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669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1.В каком городе родились братья Кирилл и Мефодий?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877050" y="18446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Солуни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07950" y="22764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2. Как называлась первая буква азбуки?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7092950" y="22050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Аз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2636838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3.Составьте слово из букв славянского алфавита: КАКО-НАШ-ИЖЕ-ГЛАГОЛЬ-АЗ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948488" y="270827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Книга 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07950" y="3284538"/>
            <a:ext cx="6192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4. Как называется древнейшая русская летопись?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903913" y="32845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«Повести временных лет»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1079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5. Кто написал «Похвалу книгам»?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588125" y="3716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Ярослав Мудрый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107950" y="4076700"/>
            <a:ext cx="568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6. Какой царь повелел поставить Печатный        двор в Москве?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6659563" y="41497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Иван Грозный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107950" y="472440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7. Как звали помощника И.Федорова?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6372225" y="46529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Петр Мстиславец</a:t>
            </a:r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>
            <a:off x="107950" y="515778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8. Когда была выпущена первая печатная книга?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6443663" y="51577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14 марта 1564 года</a:t>
            </a:r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>
            <a:off x="107950" y="551656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9. Как назывались книги, выпущенные И.Федоровым в Москве?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938838" y="5661025"/>
            <a:ext cx="320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«Апостол» и «Часовник»</a:t>
            </a: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107950" y="6165850"/>
            <a:ext cx="532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10.Где поставлены памятники И.Федорову?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6011863" y="616585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FF0000"/>
                </a:solidFill>
              </a:rPr>
              <a:t>В Москве и Львове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4" grpId="0"/>
      <p:bldP spid="80906" grpId="0"/>
      <p:bldP spid="80908" grpId="0"/>
      <p:bldP spid="80910" grpId="0"/>
      <p:bldP spid="80913" grpId="0"/>
      <p:bldP spid="80915" grpId="0"/>
      <p:bldP spid="80917" grpId="0"/>
      <p:bldP spid="80919" grpId="0"/>
      <p:bldP spid="809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Рисунок 12" descr="книги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643438" y="1844675"/>
            <a:ext cx="42116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Книга - маленькое окошко, </a:t>
            </a:r>
          </a:p>
          <a:p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через него весь мир видно.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Испокон века книга растит человека.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Книги не говорят, а правду сказывают.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Книги читать – не в ладушки играть.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Кто знает аз да буки, тому и книги в руки.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Книга мала, а ума придала.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23850" y="7651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Ум, как ручей, высыхает и старится, если ты выпустишь книгу из рук.                                                                 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В.Боков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476250"/>
            <a:ext cx="8820150" cy="1470025"/>
          </a:xfrm>
        </p:spPr>
        <p:txBody>
          <a:bodyPr anchor="b" anchorCtr="1"/>
          <a:lstStyle/>
          <a:p>
            <a:pPr eaLnBrk="1" hangingPunct="1"/>
            <a:r>
              <a:rPr lang="ru-RU" sz="4000" b="1" i="1" smtClean="0">
                <a:solidFill>
                  <a:srgbClr val="FF3300"/>
                </a:solidFill>
                <a:latin typeface="Times New Roman" pitchFamily="18" charset="0"/>
              </a:rPr>
              <a:t>КИРИЛЛ И МЕФОДИЙ – ВЕЛИКИЕ СЛАВЯНСКИЕ ПРОСВЕТИТЕЛИ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16113"/>
            <a:ext cx="2808287" cy="4724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989138"/>
            <a:ext cx="2822575" cy="46513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843213" y="1916113"/>
            <a:ext cx="34559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Создатели славянской азбуки братья Кирилл        (827-869)                        (в миру Константин) и Мефодий (815-885) происходили из византийского города Солуни (ныне Солоники в Северной Греции), где проживало многочисленное славянское население.</a:t>
            </a: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3355975" cy="49085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563938" y="1773238"/>
            <a:ext cx="5580062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Воссиял свет разума и над государством Русским. Во времена славного князя Владимира принял русский народ православную веру. И пришли на Русь учителя из Болгарии. Были они учениками учеников Кирилла и Мефодия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знания христианского мира стали доступны русскому человеку. И каждый, кто учился славянской грамоте, хранил в памяти имена первых учителей Кирилла и брата его Мефодия.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 нас им тоже вечная память и низкий поклон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79388" y="549275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Крещение Руси 988 года стало началом </a:t>
            </a:r>
          </a:p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древнерусской книжности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765175"/>
            <a:ext cx="3240088" cy="5905500"/>
          </a:xfrm>
        </p:spPr>
        <p:txBody>
          <a:bodyPr anchorCtr="1"/>
          <a:lstStyle/>
          <a:p>
            <a:pPr algn="l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К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како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Л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люди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М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мыслит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Н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наш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О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он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П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покой</a:t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Р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рцы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С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слово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Т-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твердо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ук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27368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А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аз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Б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буки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В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веди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Г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глаголь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Д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добро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Е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есть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Ж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–живете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З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зело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S Yermak_D" pitchFamily="66" charset="-52"/>
              </a:rPr>
              <a:t>И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иже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692275" y="115888"/>
            <a:ext cx="5472113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Славянская азбука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443663" y="669925"/>
            <a:ext cx="239553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Ф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ферт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цы</a:t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червь</a:t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</a:t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Ъ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ер</a:t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Ь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еры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Ь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ерь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Ю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ю 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ижица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памятник в колом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66788"/>
            <a:ext cx="42862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1_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88937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Берестяные грамоты. </a:t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(начало 12 века)</a:t>
            </a:r>
          </a:p>
        </p:txBody>
      </p:sp>
      <p:pic>
        <p:nvPicPr>
          <p:cNvPr id="25605" name="Picture 5" descr="Изображение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852738"/>
            <a:ext cx="800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238500" y="692150"/>
            <a:ext cx="5905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При монастырях появились мастерские по переписке книг. На создание 1 книги уходило около года, над ней трудилось много людей: переписчики и художники,- выполняя свою часть: текст, инициалы, заставки, миниатюры.</a:t>
            </a:r>
          </a:p>
          <a:p>
            <a:r>
              <a:rPr lang="ru-RU" sz="2000" b="1">
                <a:solidFill>
                  <a:srgbClr val="0000CC"/>
                </a:solidFill>
              </a:rPr>
              <a:t>Поэтому книги представляли огромную ценность.</a:t>
            </a:r>
            <a:r>
              <a:rPr lang="ru-RU" sz="2000" b="1"/>
              <a:t> </a:t>
            </a:r>
          </a:p>
          <a:p>
            <a:pPr eaLnBrk="1" hangingPunct="1"/>
            <a:r>
              <a:rPr lang="ru-RU" sz="2000" b="1">
                <a:solidFill>
                  <a:srgbClr val="0000CC"/>
                </a:solidFill>
                <a:cs typeface="Arial" charset="0"/>
              </a:rPr>
              <a:t>Остромирово евангелие было переписано за 7 месяцев (с октября 1056 г. по май 1057 г.). В книге 294 листка, значит переписывалось около 1,5 листков в день.</a:t>
            </a:r>
            <a:r>
              <a:rPr lang="ru-RU" sz="2000"/>
              <a:t> </a:t>
            </a:r>
          </a:p>
        </p:txBody>
      </p:sp>
      <p:pic>
        <p:nvPicPr>
          <p:cNvPr id="10243" name="Picture 6" descr="Рисунок1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3924300" y="4437063"/>
            <a:ext cx="4281488" cy="21764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286385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Литература 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Литература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тература 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993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DS Yermak_D</vt:lpstr>
      <vt:lpstr>Times New Roman</vt:lpstr>
      <vt:lpstr>Wingdings</vt:lpstr>
      <vt:lpstr>Литература 2</vt:lpstr>
      <vt:lpstr>Презентация PowerPoint</vt:lpstr>
      <vt:lpstr>Презентация PowerPoint</vt:lpstr>
      <vt:lpstr>Презентация PowerPoint</vt:lpstr>
      <vt:lpstr>КИРИЛЛ И МЕФОДИЙ – ВЕЛИКИЕ СЛАВЯНСКИЕ ПРОСВЕТИТЕЛИ</vt:lpstr>
      <vt:lpstr>Презентация PowerPoint</vt:lpstr>
      <vt:lpstr>К - како Л - люди М - мыслит Н - наш О - он П - покой Р - рцы С - слово Т- твердо  У - ук</vt:lpstr>
      <vt:lpstr>Презентация PowerPoint</vt:lpstr>
      <vt:lpstr>Берестяные грамоты.  (начало 12 века)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dc:description>http://aida.ucoz.ru</dc:description>
  <cp:lastModifiedBy>MBTY</cp:lastModifiedBy>
  <cp:revision>45</cp:revision>
  <dcterms:created xsi:type="dcterms:W3CDTF">2010-07-03T12:22:04Z</dcterms:created>
  <dcterms:modified xsi:type="dcterms:W3CDTF">2019-05-30T18:12:57Z</dcterms:modified>
  <cp:category>шаблоны к Powerpoint</cp:category>
</cp:coreProperties>
</file>