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70" r:id="rId3"/>
    <p:sldId id="271" r:id="rId4"/>
    <p:sldId id="267" r:id="rId5"/>
    <p:sldId id="266" r:id="rId6"/>
    <p:sldId id="258" r:id="rId7"/>
    <p:sldId id="268" r:id="rId8"/>
    <p:sldId id="273" r:id="rId9"/>
    <p:sldId id="256" r:id="rId10"/>
    <p:sldId id="257" r:id="rId11"/>
    <p:sldId id="259" r:id="rId12"/>
    <p:sldId id="260" r:id="rId13"/>
    <p:sldId id="262" r:id="rId14"/>
    <p:sldId id="263" r:id="rId15"/>
    <p:sldId id="261" r:id="rId16"/>
    <p:sldId id="264" r:id="rId17"/>
    <p:sldId id="272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E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1.xml.rels><?xml version="1.0" encoding="UTF-8" standalone="yes"?>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30.jpeg"/></Relationships>
</file>

<file path=ppt/slides/_rels/slide12.xml.rels><?xml version="1.0" encoding="UTF-8" standalone="yes"?>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7.xml.rels><?xml version="1.0" encoding="UTF-8" standalone="yes"?>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5" Type="http://schemas.openxmlformats.org/officeDocument/2006/relationships/image" Target="../media/image19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Relationship Id="rId14" Type="http://schemas.openxmlformats.org/officeDocument/2006/relationships/hyperlink" Target="http://ipklabdo.lanta-net.ru/ipk_mediawiki/index.php/%D0%98%D0%B7%D0%BE%D0%B1%D1%80%D0%B0%D0%B6%D0%B5%D0%BD%D0%B8%D0%B5:P1030444.JPG" TargetMode="External"/></Relationships>
</file>

<file path=ppt/slides/_rels/slide8.xml.rels><?xml version="1.0" encoding="UTF-8" standalone="yes"?>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7848872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entury Schoolbook" pitchFamily="18" charset="0"/>
                <a:ea typeface="+mj-ea"/>
                <a:cs typeface="+mj-cs"/>
              </a:rPr>
              <a:t>Мастер-класс </a:t>
            </a: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7D47D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/>
            </a:r>
            <a:b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7D47D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ru-RU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«</a:t>
            </a:r>
            <a: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Использование метода оригами как средства  развития  творческого и исследовательского потенциала учащихся»</a:t>
            </a:r>
            <a:endParaRPr kumimoji="0" lang="ru-RU" sz="4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46442" y="5153620"/>
            <a:ext cx="506741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entury Schoolbook" pitchFamily="18" charset="0"/>
                <a:ea typeface="+mj-ea"/>
                <a:cs typeface="+mj-cs"/>
              </a:rPr>
              <a:t>Учитель начальных классов  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kern="0" dirty="0" smtClean="0">
                <a:solidFill>
                  <a:srgbClr val="0000FF"/>
                </a:solidFill>
                <a:latin typeface="Century Schoolbook" pitchFamily="18" charset="0"/>
                <a:ea typeface="+mj-ea"/>
                <a:cs typeface="+mj-cs"/>
              </a:rPr>
              <a:t>МБОУ Луначарской СОШ №8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entury Schoolbook" pitchFamily="18" charset="0"/>
                <a:ea typeface="+mj-ea"/>
                <a:cs typeface="+mj-cs"/>
              </a:rPr>
              <a:t>Тищенко Светлана Александровна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35232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tranamasterov.ru/files/imagecache/thumb/i2011/11/06/1_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668" y="288974"/>
            <a:ext cx="4768380" cy="3212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 Мастер-класс, Поделка, изделие Оригами модульное: Ёлочка из модулей Бумага Новый год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64088" y="1894991"/>
            <a:ext cx="3314700" cy="438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 Поделка, изделие Оригами модульное: Дед мороз Бумага Новый год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59832" y="4018040"/>
            <a:ext cx="2604654" cy="2161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00772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97420" y="260648"/>
            <a:ext cx="332180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Кусудамы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cs309424.userapi.com/v309424408/5ed/qp_rLIZ0tKU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9932" r="18498" b="4468"/>
          <a:stretch/>
        </p:blipFill>
        <p:spPr bwMode="auto">
          <a:xfrm>
            <a:off x="499669" y="2060848"/>
            <a:ext cx="3556000" cy="3559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iuki.info/wp-content/uploads/2010/12/kprimula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0240" r="3208"/>
          <a:stretch/>
        </p:blipFill>
        <p:spPr bwMode="auto">
          <a:xfrm>
            <a:off x="4427984" y="968534"/>
            <a:ext cx="4122057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04679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7626" y="2925447"/>
            <a:ext cx="7537242" cy="3527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 Мастер-класс Кусудама: Цветущая Электра (схема + МК) Бумага. Фото 1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28392" y="188639"/>
            <a:ext cx="3075709" cy="3131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49694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s309424.userapi.com/v309424408/5fd/3Z69yCOJaq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532" y="404664"/>
            <a:ext cx="5971166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7929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s307109.userapi.com/v307109408/727/XOrZ7QaOc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1263" y="676672"/>
            <a:ext cx="5639362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88340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8050" y="236538"/>
            <a:ext cx="4786313" cy="638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70204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s305312.userapi.com/u324483/153342355/x_c0316c5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286" y="404664"/>
            <a:ext cx="8505186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7479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20688"/>
            <a:ext cx="7344816" cy="3244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Занимаясь изготовлением оригами, вы:</a:t>
            </a:r>
            <a:endParaRPr lang="ru-RU" sz="2800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350"/>
              </a:spcAft>
            </a:pPr>
            <a:r>
              <a:rPr lang="ru-RU" sz="28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сможете снять напряжение, успокоиться и отдохнуть от бешеного ритма.</a:t>
            </a:r>
            <a:endParaRPr lang="ru-RU" sz="2800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350"/>
              </a:spcAft>
            </a:pPr>
            <a:r>
              <a:rPr lang="ru-RU" sz="28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улучшите пространственное воображение и научитесь мысленно оперировать с объемными предметами</a:t>
            </a:r>
            <a:endParaRPr lang="ru-RU" sz="2800" dirty="0">
              <a:solidFill>
                <a:srgbClr val="7030A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028" name="Picture 4" descr=" Поделка, изделие Оригами: Цветы в корзине Бумага. Фото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723939"/>
            <a:ext cx="3507215" cy="2657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61075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6102424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  <a:cs typeface="Times New Roman"/>
              </a:rPr>
              <a:t>Всегда 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  <a:cs typeface="Times New Roman"/>
              </a:rPr>
              <a:t>приятно  создать что-то, чтобы потом можно было с гордостью сказать: “ Я это сделал сам”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/>
              <a:ea typeface="Calibri"/>
              <a:cs typeface="Times New Roman"/>
            </a:endParaRPr>
          </a:p>
        </p:txBody>
      </p:sp>
      <p:pic>
        <p:nvPicPr>
          <p:cNvPr id="2050" name="Picture 2" descr=" Проект Оригами: проект &quot;Ожившие цветы&quot; Бумага. Фото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780928"/>
            <a:ext cx="49530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156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772653"/>
            <a:ext cx="842493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Успешность работы с одарёнными детьми заключается в умении найти сильную </a:t>
            </a:r>
            <a:r>
              <a:rPr lang="ru-RU" sz="3200" b="1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сторону и дать 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ребёнку возможность </a:t>
            </a:r>
            <a:r>
              <a:rPr lang="ru-RU" sz="3200" b="1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проявить ее, почувствовать вкус успеха и поверить в свои возможности.</a:t>
            </a:r>
            <a:endParaRPr lang="ru-RU" sz="3200" b="1" i="1" dirty="0">
              <a:solidFill>
                <a:srgbClr val="7030A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03235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80728"/>
            <a:ext cx="7992888" cy="4867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000"/>
              </a:spcAft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собственного творческого потенциала </a:t>
            </a:r>
            <a:r>
              <a:rPr lang="ru-RU" sz="2800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ребёнка; </a:t>
            </a:r>
            <a:r>
              <a:rPr lang="ru-RU" sz="28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творческого воображения; </a:t>
            </a:r>
          </a:p>
          <a:p>
            <a:pPr marL="457200" indent="-457200">
              <a:spcAft>
                <a:spcPts val="1000"/>
              </a:spcAft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наглядно-образного мышления; </a:t>
            </a:r>
          </a:p>
          <a:p>
            <a:pPr marL="457200" indent="-457200">
              <a:spcAft>
                <a:spcPts val="1000"/>
              </a:spcAft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памяти;</a:t>
            </a:r>
          </a:p>
          <a:p>
            <a:pPr marL="457200" indent="-457200">
              <a:spcAft>
                <a:spcPts val="1000"/>
              </a:spcAft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внимания;</a:t>
            </a:r>
          </a:p>
          <a:p>
            <a:pPr marL="457200" indent="-457200">
              <a:spcAft>
                <a:spcPts val="1000"/>
              </a:spcAft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точности движений </a:t>
            </a:r>
            <a:r>
              <a:rPr lang="ru-RU" sz="2800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пальцев </a:t>
            </a:r>
            <a:r>
              <a:rPr lang="ru-RU" sz="28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рук;</a:t>
            </a:r>
          </a:p>
          <a:p>
            <a:pPr marL="457200" indent="-457200">
              <a:spcAft>
                <a:spcPts val="1000"/>
              </a:spcAft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усидчивости; </a:t>
            </a:r>
          </a:p>
          <a:p>
            <a:pPr marL="457200" indent="-457200">
              <a:spcAft>
                <a:spcPts val="1000"/>
              </a:spcAft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целеустремленности, </a:t>
            </a:r>
          </a:p>
          <a:p>
            <a:pPr marL="457200" indent="-457200">
              <a:spcAft>
                <a:spcPts val="1000"/>
              </a:spcAft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интеллекта </a:t>
            </a:r>
            <a:r>
              <a:rPr lang="ru-RU" sz="2800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в целом. </a:t>
            </a:r>
            <a:endParaRPr lang="ru-RU" sz="2800" b="1" dirty="0">
              <a:solidFill>
                <a:srgbClr val="7030A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23753" y="71253"/>
            <a:ext cx="21948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/>
                <a:solidFill>
                  <a:schemeClr val="accent3"/>
                </a:solidFill>
                <a:effectLst/>
                <a:latin typeface="Times New Roman"/>
                <a:ea typeface="Times New Roman"/>
                <a:cs typeface="Times New Roman"/>
              </a:rPr>
              <a:t>Развитие:</a:t>
            </a:r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26845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772816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80"/>
              </a:spcBef>
              <a:spcAft>
                <a:spcPts val="600"/>
              </a:spcAft>
            </a:pPr>
            <a:r>
              <a:rPr lang="ru-RU" sz="3600" b="1" dirty="0" smtClean="0">
                <a:solidFill>
                  <a:srgbClr val="009E47"/>
                </a:solidFill>
                <a:latin typeface="Monotype Corsiva" pitchFamily="66" charset="0"/>
                <a:ea typeface="Times New Roman"/>
                <a:cs typeface="Times New Roman" pitchFamily="18" charset="0"/>
              </a:rPr>
              <a:t>в </a:t>
            </a:r>
            <a:r>
              <a:rPr lang="ru-RU" sz="3600" b="1" dirty="0">
                <a:solidFill>
                  <a:srgbClr val="009E47"/>
                </a:solidFill>
                <a:latin typeface="Monotype Corsiva" pitchFamily="66" charset="0"/>
                <a:ea typeface="Times New Roman"/>
                <a:cs typeface="Times New Roman" pitchFamily="18" charset="0"/>
              </a:rPr>
              <a:t>начертательной геометрии, </a:t>
            </a:r>
            <a:r>
              <a:rPr lang="ru-RU" sz="3600" b="1" dirty="0" smtClean="0">
                <a:solidFill>
                  <a:srgbClr val="009E47"/>
                </a:solidFill>
                <a:latin typeface="Monotype Corsiva" pitchFamily="66" charset="0"/>
                <a:ea typeface="Times New Roman"/>
                <a:cs typeface="Times New Roman" pitchFamily="18" charset="0"/>
              </a:rPr>
              <a:t>математике, </a:t>
            </a:r>
            <a:r>
              <a:rPr lang="ru-RU" sz="3600" b="1" dirty="0">
                <a:solidFill>
                  <a:srgbClr val="009E47"/>
                </a:solidFill>
                <a:latin typeface="Monotype Corsiva" pitchFamily="66" charset="0"/>
                <a:ea typeface="Times New Roman"/>
                <a:cs typeface="Times New Roman" pitchFamily="18" charset="0"/>
              </a:rPr>
              <a:t>в </a:t>
            </a:r>
            <a:r>
              <a:rPr lang="ru-RU" sz="3600" b="1" dirty="0" smtClean="0">
                <a:solidFill>
                  <a:srgbClr val="009E47"/>
                </a:solidFill>
                <a:latin typeface="Monotype Corsiva" pitchFamily="66" charset="0"/>
                <a:ea typeface="Times New Roman"/>
                <a:cs typeface="Times New Roman" pitchFamily="18" charset="0"/>
              </a:rPr>
              <a:t>философии, </a:t>
            </a:r>
            <a:r>
              <a:rPr lang="ru-RU" sz="3600" b="1" dirty="0">
                <a:solidFill>
                  <a:srgbClr val="009E47"/>
                </a:solidFill>
                <a:latin typeface="Monotype Corsiva" pitchFamily="66" charset="0"/>
                <a:ea typeface="Times New Roman"/>
                <a:cs typeface="Times New Roman" pitchFamily="18" charset="0"/>
              </a:rPr>
              <a:t>в </a:t>
            </a:r>
            <a:r>
              <a:rPr lang="ru-RU" sz="3600" b="1" dirty="0" smtClean="0">
                <a:solidFill>
                  <a:srgbClr val="009E47"/>
                </a:solidFill>
                <a:latin typeface="Monotype Corsiva" pitchFamily="66" charset="0"/>
                <a:ea typeface="Times New Roman"/>
                <a:cs typeface="Times New Roman" pitchFamily="18" charset="0"/>
              </a:rPr>
              <a:t>архитектуре, в космических технологиях, в  </a:t>
            </a:r>
            <a:r>
              <a:rPr lang="ru-RU" sz="3600" b="1" dirty="0">
                <a:solidFill>
                  <a:srgbClr val="009E47"/>
                </a:solidFill>
                <a:latin typeface="Monotype Corsiva" pitchFamily="66" charset="0"/>
                <a:ea typeface="Times New Roman"/>
                <a:cs typeface="Times New Roman" pitchFamily="18" charset="0"/>
              </a:rPr>
              <a:t>оформлении </a:t>
            </a:r>
            <a:r>
              <a:rPr lang="ru-RU" sz="3600" b="1" dirty="0" smtClean="0">
                <a:solidFill>
                  <a:srgbClr val="009E47"/>
                </a:solidFill>
                <a:latin typeface="Monotype Corsiva" pitchFamily="66" charset="0"/>
                <a:ea typeface="Times New Roman"/>
                <a:cs typeface="Times New Roman" pitchFamily="18" charset="0"/>
              </a:rPr>
              <a:t>интерьера, </a:t>
            </a:r>
            <a:r>
              <a:rPr lang="ru-RU" sz="3600" b="1" dirty="0">
                <a:solidFill>
                  <a:srgbClr val="009E47"/>
                </a:solidFill>
                <a:latin typeface="Monotype Corsiva" pitchFamily="66" charset="0"/>
                <a:ea typeface="Times New Roman"/>
                <a:cs typeface="Times New Roman" pitchFamily="18" charset="0"/>
              </a:rPr>
              <a:t>в театрализованной </a:t>
            </a:r>
            <a:r>
              <a:rPr lang="ru-RU" sz="3600" b="1" dirty="0" smtClean="0">
                <a:solidFill>
                  <a:srgbClr val="009E47"/>
                </a:solidFill>
                <a:latin typeface="Monotype Corsiva" pitchFamily="66" charset="0"/>
                <a:ea typeface="Times New Roman"/>
                <a:cs typeface="Times New Roman" pitchFamily="18" charset="0"/>
              </a:rPr>
              <a:t>деятельности, </a:t>
            </a:r>
            <a:r>
              <a:rPr lang="ru-RU" sz="3600" b="1" dirty="0">
                <a:solidFill>
                  <a:srgbClr val="009E47"/>
                </a:solidFill>
                <a:latin typeface="Monotype Corsiva" pitchFamily="66" charset="0"/>
                <a:ea typeface="Times New Roman"/>
                <a:cs typeface="Times New Roman" pitchFamily="18" charset="0"/>
              </a:rPr>
              <a:t>в дидактических </a:t>
            </a:r>
            <a:r>
              <a:rPr lang="ru-RU" sz="3600" b="1" dirty="0" smtClean="0">
                <a:solidFill>
                  <a:srgbClr val="009E47"/>
                </a:solidFill>
                <a:latin typeface="Monotype Corsiva" pitchFamily="66" charset="0"/>
                <a:ea typeface="Times New Roman"/>
                <a:cs typeface="Times New Roman" pitchFamily="18" charset="0"/>
              </a:rPr>
              <a:t>играх, </a:t>
            </a:r>
            <a:r>
              <a:rPr lang="ru-RU" sz="3600" b="1" dirty="0">
                <a:solidFill>
                  <a:srgbClr val="009E47"/>
                </a:solidFill>
                <a:latin typeface="Monotype Corsiva" pitchFamily="66" charset="0"/>
                <a:ea typeface="Times New Roman"/>
                <a:cs typeface="Times New Roman" pitchFamily="18" charset="0"/>
              </a:rPr>
              <a:t>в развитии мелкой моторики ребёнка.</a:t>
            </a:r>
            <a:endParaRPr lang="ru-RU" sz="3600" b="1" dirty="0">
              <a:solidFill>
                <a:srgbClr val="009E47"/>
              </a:solidFill>
              <a:effectLst/>
              <a:latin typeface="Monotype Corsiva" pitchFamily="66" charset="0"/>
              <a:ea typeface="Calibri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404664"/>
            <a:ext cx="836271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>
                <a:ln/>
                <a:solidFill>
                  <a:schemeClr val="accent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Использование оригами в современном мире: 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24746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792088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Оригами - это искусство бумажной пластики, родившееся в Японии. Несмотря на </a:t>
            </a: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9E47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то</a:t>
            </a: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, что сама бумага появилась в Китае, именно в Японии догадались складывать из нее удивительные по своей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красоте фигурки.</a:t>
            </a: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/>
            </a:r>
            <a:b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Picture 4" descr="1226595968_origami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573016"/>
            <a:ext cx="2808288" cy="280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4223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Заяц из бумаг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040064"/>
            <a:ext cx="3312368" cy="2460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Оригами соба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029689"/>
            <a:ext cx="3537533" cy="2380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Оригами божья коров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293" y="4149080"/>
            <a:ext cx="302895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Тюльпан оригами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1102" y="4129296"/>
            <a:ext cx="3056848" cy="2468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76524" y="106359"/>
            <a:ext cx="447898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Для начинающих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Плоскостные фигурки 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870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otik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090" y="587172"/>
            <a:ext cx="1568630" cy="134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kotik2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3006" y="610022"/>
            <a:ext cx="1680367" cy="142148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kotik2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7003" y="619546"/>
            <a:ext cx="1728192" cy="1282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kotik2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610022"/>
            <a:ext cx="1800200" cy="1234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kotik2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8248" y="676697"/>
            <a:ext cx="1548207" cy="1168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kotik1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031504"/>
            <a:ext cx="1440160" cy="140989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оригами для детей мордочка собаки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005" y="3278594"/>
            <a:ext cx="1563229" cy="144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оригами для детей мордочка собаки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278594"/>
            <a:ext cx="1680367" cy="144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оригами для детей мордочка собаки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3236" y="3278594"/>
            <a:ext cx="1624954" cy="1394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оригами для детей мордочка собаки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441398"/>
            <a:ext cx="1348947" cy="1176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оригами для детей мордочка собаки"/>
          <p:cNvPicPr/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2921125"/>
            <a:ext cx="1350365" cy="1656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оригами для детей мордочка собаки"/>
          <p:cNvPicPr/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2223" y="4662696"/>
            <a:ext cx="1656184" cy="17129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ipklabdo.lanta-net.ru/ipk_mediawiki/images/thumb/a/ae/P1030444.JPG/180px-P1030444.JPG">
            <a:hlinkClick r:id="rId14" tooltip="&quot;P1030444.JPG&quot;"/>
          </p:cNvPr>
          <p:cNvPicPr/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0997" y="4577309"/>
            <a:ext cx="2405457" cy="1798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9438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Мои документы\Мои рисунки\2009-01-22, казачий хор\казачий хор 0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647" y="620688"/>
            <a:ext cx="3521298" cy="2643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88024" y="620688"/>
            <a:ext cx="3240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Коллективное панно </a:t>
            </a:r>
          </a:p>
          <a:p>
            <a:pPr algn="ctr"/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 Лето»</a:t>
            </a:r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123901"/>
            <a:ext cx="4301753" cy="3232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0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tranamasterov.ru/files/imagecache/orig_with_logo2/images/techno/paper/module/PICT89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404" y="537735"/>
            <a:ext cx="5184576" cy="226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stranamasterov.ru/files/imagecache/orig_with_logo2/images/techno/paper/module/PICT899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624110"/>
            <a:ext cx="2857500" cy="2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 Снеговик из модуле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1" y="2564904"/>
            <a:ext cx="3662783" cy="4069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3896" y="78532"/>
            <a:ext cx="705678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Модульное оригами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 descr="1234944306_pict4813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3896" y="2583841"/>
            <a:ext cx="2922016" cy="405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0436564"/>
      </p:ext>
    </p:extLst>
  </p:cSld>
  <p:clrMapOvr>
    <a:masterClrMapping/>
  </p:clrMapOvr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406</TotalTime>
  <Words>185</Words>
  <Application>Microsoft Office PowerPoint</Application>
  <PresentationFormat>Экран (4:3)</PresentationFormat>
  <Paragraphs>28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Calibri</vt:lpstr>
      <vt:lpstr>Century Schoolbook</vt:lpstr>
      <vt:lpstr>Monotype Corsiva</vt:lpstr>
      <vt:lpstr>Times New Roman</vt:lpstr>
      <vt:lpstr>Verdana</vt:lpstr>
      <vt:lpstr>Wingdings</vt:lpstr>
      <vt:lpstr>Wingdings 2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Пользователь Windows</cp:lastModifiedBy>
  <cp:revision>28</cp:revision>
  <dcterms:created xsi:type="dcterms:W3CDTF">2012-11-27T18:04:24Z</dcterms:created>
  <dcterms:modified xsi:type="dcterms:W3CDTF">2018-01-30T20:34:07Z</dcterms:modified>
</cp:coreProperties>
</file>