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  <p:sldId id="283" r:id="rId3"/>
    <p:sldId id="260" r:id="rId4"/>
    <p:sldId id="301" r:id="rId5"/>
    <p:sldId id="265" r:id="rId6"/>
    <p:sldId id="303" r:id="rId7"/>
    <p:sldId id="279" r:id="rId8"/>
    <p:sldId id="302" r:id="rId9"/>
    <p:sldId id="304" r:id="rId10"/>
    <p:sldId id="305" r:id="rId11"/>
    <p:sldId id="306" r:id="rId12"/>
    <p:sldId id="308" r:id="rId13"/>
    <p:sldId id="263" r:id="rId14"/>
    <p:sldId id="309" r:id="rId15"/>
    <p:sldId id="29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73" d="100"/>
          <a:sy n="73" d="100"/>
        </p:scale>
        <p:origin x="14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19200" y="381000"/>
            <a:ext cx="69342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Система дидактических принципов </a:t>
            </a:r>
          </a:p>
          <a:p>
            <a:pPr algn="ctr"/>
            <a:r>
              <a:rPr lang="ru-RU" sz="54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при реализации </a:t>
            </a:r>
            <a:r>
              <a:rPr lang="ru-RU" sz="5400" b="1" i="1" cap="none" spc="0" dirty="0" err="1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деятельностно</a:t>
            </a:r>
            <a:endParaRPr lang="ru-RU" sz="5400" b="1" i="1" cap="none" spc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ru-RU" sz="5400" b="1" i="1" cap="none" spc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го </a:t>
            </a:r>
            <a:r>
              <a:rPr lang="ru-RU" sz="5400" b="1" i="1" cap="none" spc="0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Times New Roman" pitchFamily="18" charset="0"/>
              </a:rPr>
              <a:t>подхода</a:t>
            </a:r>
            <a:endParaRPr lang="ru-RU" sz="5400" b="1" i="1" cap="none" spc="0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DCIM\100OLYMP\P31304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28601"/>
            <a:ext cx="37455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828800" y="2667000"/>
            <a:ext cx="2428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Сомнения не в правильности работы не подтвердились.</a:t>
            </a:r>
          </a:p>
        </p:txBody>
      </p:sp>
      <p:pic>
        <p:nvPicPr>
          <p:cNvPr id="9" name="Picture 3" descr="E:\DCIM\100OLYMP\P31304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50043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105400" y="609600"/>
            <a:ext cx="30718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Сомнения в правильности выполнения работы подтвердились.</a:t>
            </a:r>
          </a:p>
        </p:txBody>
      </p:sp>
      <p:pic>
        <p:nvPicPr>
          <p:cNvPr id="11" name="Picture 4" descr="E:\DCIM\100OLYMP\P31304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733800"/>
            <a:ext cx="38576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4953000" y="5181600"/>
            <a:ext cx="3124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Уверенность в правильности выполнения работы не подтвердилась.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E:\DCIM\100OLYMP\P31304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52400"/>
            <a:ext cx="401574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5638800" y="228600"/>
            <a:ext cx="2819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Ученик второй знак поставил в несоответствии с эталоном. Такая ситуация является сигналом, что у ребёнка не сформирован навык самопроверки.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2819400"/>
            <a:ext cx="739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Эффективность использования знаковой системы: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Экономность занимаемого места (на полях, напротив выполненного задания).</a:t>
            </a:r>
          </a:p>
          <a:p>
            <a:pPr marL="457200" indent="-457200">
              <a:buFontTx/>
              <a:buAutoNum type="arabicPeriod"/>
              <a:defRPr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Учащиеся осуществляют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предоценку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(после самостоятельного выполнения работы) и оценку </a:t>
            </a:r>
          </a:p>
          <a:p>
            <a:pPr marL="457200" indent="-457200"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( после проверки) правильности своей работы, что является формированием навыка самопроверки.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14400" y="304800"/>
            <a:ext cx="7391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Учителю легко отследить процесс формирования учебных навыков (две цели: проверить учебные умения и навыки; проверить навык самопроверки).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Использование знаков сомнения и уверенности позволяет формировать не только оценивание собственных возможностей, но и осуществлять объективное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взаимооценивание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315200" cy="792162"/>
          </a:xfrm>
        </p:spPr>
        <p:txBody>
          <a:bodyPr>
            <a:noAutofit/>
          </a:bodyPr>
          <a:lstStyle/>
          <a:p>
            <a:pPr algn="l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Система дидактических принципов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524000" y="1143000"/>
            <a:ext cx="2057400" cy="1828799"/>
          </a:xfrm>
          <a:prstGeom prst="ellipse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деятельности</a:t>
            </a:r>
            <a:r>
              <a:rPr lang="ru-RU" sz="1400" b="1" u="sng" dirty="0" smtClean="0">
                <a:solidFill>
                  <a:srgbClr val="000000"/>
                </a:solidFill>
              </a:rPr>
              <a:t>.</a:t>
            </a:r>
            <a:endParaRPr lang="ru-RU" sz="1400" b="1" u="sng" dirty="0">
              <a:solidFill>
                <a:srgbClr val="000000"/>
              </a:solidFill>
            </a:endParaRPr>
          </a:p>
        </p:txBody>
      </p:sp>
      <p:sp>
        <p:nvSpPr>
          <p:cNvPr id="8" name="Oval 7"/>
          <p:cNvSpPr>
            <a:spLocks noGrp="1" noChangeArrowheads="1"/>
          </p:cNvSpPr>
          <p:nvPr>
            <p:ph idx="1"/>
          </p:nvPr>
        </p:nvSpPr>
        <p:spPr bwMode="auto">
          <a:xfrm>
            <a:off x="3581400" y="685800"/>
            <a:ext cx="2057400" cy="19812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itchFamily="18" charset="0"/>
              </a:rPr>
              <a:t>Принцип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orgia" pitchFamily="18" charset="0"/>
              </a:rPr>
              <a:t>творчества </a:t>
            </a:r>
            <a:endParaRPr kumimoji="0" lang="ru-RU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5638800" y="1143000"/>
            <a:ext cx="2133600" cy="2057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вариативности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000" dirty="0">
              <a:solidFill>
                <a:srgbClr val="000000"/>
              </a:solidFill>
            </a:endParaRPr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914400" y="2971800"/>
            <a:ext cx="2127250" cy="2057400"/>
          </a:xfrm>
          <a:prstGeom prst="ellipse">
            <a:avLst/>
          </a:prstGeom>
          <a:solidFill>
            <a:srgbClr val="FF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целостного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представления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о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мире</a:t>
            </a: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. </a:t>
            </a:r>
            <a:endParaRPr lang="ru-RU" sz="1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2438400" y="4572000"/>
            <a:ext cx="2120900" cy="2108200"/>
          </a:xfrm>
          <a:prstGeom prst="ellipse">
            <a:avLst/>
          </a:prstGeom>
          <a:solidFill>
            <a:srgbClr val="92D05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непрерывности</a:t>
            </a:r>
            <a:r>
              <a:rPr lang="ru-RU" sz="1400" i="1" u="sng" dirty="0">
                <a:solidFill>
                  <a:srgbClr val="000000"/>
                </a:solidFill>
                <a:latin typeface="Georgia" pitchFamily="18" charset="0"/>
              </a:rPr>
              <a:t>.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i="1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  <a:endParaRPr lang="ru-RU" sz="1400" i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6248400" y="3124201"/>
            <a:ext cx="2057400" cy="1981200"/>
          </a:xfrm>
          <a:prstGeom prst="ellipse">
            <a:avLst/>
          </a:prstGeom>
          <a:solidFill>
            <a:srgbClr val="FFFF66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 </a:t>
            </a:r>
            <a:endParaRPr lang="ru-RU" sz="1400" b="1" i="1" u="sng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минимакса.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4648200" y="4572000"/>
            <a:ext cx="2209800" cy="20574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Принцип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 психологической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" b="1" i="1" u="sng" dirty="0">
                <a:solidFill>
                  <a:srgbClr val="000000"/>
                </a:solidFill>
                <a:latin typeface="Georgia" pitchFamily="18" charset="0"/>
              </a:rPr>
              <a:t>комфортности</a:t>
            </a:r>
            <a:r>
              <a:rPr lang="ru-RU" sz="1400" b="1" i="1" u="sng" dirty="0" smtClean="0">
                <a:solidFill>
                  <a:srgbClr val="000000"/>
                </a:solidFill>
                <a:latin typeface="Georgia" pitchFamily="18" charset="0"/>
              </a:rPr>
              <a:t>.</a:t>
            </a:r>
            <a:endParaRPr lang="ru-RU" sz="1400" b="1" i="1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1028" name="Picture 4" descr="http://school69nn.ucoz.ru/glavnaja/sm_ful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2819400"/>
            <a:ext cx="1676400" cy="1810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Букварь_1ch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1524230" cy="2133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5000" y="3048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УМК «Гармония»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6" name="Picture 28" descr="uchebnik_1_ver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1638300" cy="2163763"/>
          </a:xfrm>
          <a:prstGeom prst="rect">
            <a:avLst/>
          </a:prstGeom>
          <a:noFill/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7" name="Picture 29" descr="RabTet_RY_1k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0" y="2057400"/>
            <a:ext cx="1778000" cy="2143125"/>
          </a:xfrm>
          <a:prstGeom prst="rect">
            <a:avLst/>
          </a:prstGeom>
          <a:noFill/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8" name="Рисунок 5" descr="uch 1-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990600"/>
            <a:ext cx="16764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1" descr="tetr 1-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2057400"/>
            <a:ext cx="1635493" cy="215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5" descr="Пропись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057400"/>
            <a:ext cx="1524000" cy="216315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1" name="Picture 4" descr="http://xn----7sbeqjfkb0affvdldh2u.xn--p1ai/wp-content/uploads/2014/03/okruzhayuschiy-mir-1kl-v-2ch-o-t-poglazova_0_1395478293-phot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6600" y="4114800"/>
            <a:ext cx="1600200" cy="2337015"/>
          </a:xfrm>
          <a:noFill/>
        </p:spPr>
      </p:pic>
      <p:pic>
        <p:nvPicPr>
          <p:cNvPr id="12" name="Picture 6" descr="http://static1.ozone.ru/multimedia/books_covers/101316724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4419600"/>
            <a:ext cx="1371600" cy="202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399" y="4800600"/>
            <a:ext cx="6934201" cy="1362075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Спасибо  за  внимание!</a:t>
            </a:r>
            <a:endParaRPr lang="ru-RU" sz="3200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62466" name="AutoShape 2" descr="https://im3-tub-ru.yandex.net/i?id=32c216ede2b36f41e1a8afdeda852d7d&amp;n=33&amp;h=190&amp;w=35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2468" name="Picture 4" descr="https://im3-tub-ru.yandex.net/i?id=f7b7dc950a06fe057f8197e62cf2047d&amp;n=33&amp;h=190&amp;w=3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533399"/>
            <a:ext cx="6014886" cy="416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304800"/>
            <a:ext cx="7315200" cy="5821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Необходимы: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>
                <a:latin typeface="Georgia" pitchFamily="18" charset="0"/>
              </a:rPr>
              <a:t> знания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>
                <a:latin typeface="Georgia" pitchFamily="18" charset="0"/>
              </a:rPr>
              <a:t>знания </a:t>
            </a:r>
            <a:r>
              <a:rPr lang="ru-RU" sz="2000" i="1" dirty="0">
                <a:latin typeface="Georgia" pitchFamily="18" charset="0"/>
              </a:rPr>
              <a:t>о том, как и где их </a:t>
            </a:r>
            <a:r>
              <a:rPr lang="ru-RU" sz="2000" i="1" dirty="0" smtClean="0">
                <a:latin typeface="Georgia" pitchFamily="18" charset="0"/>
              </a:rPr>
              <a:t>применять</a:t>
            </a:r>
            <a:endParaRPr lang="ru-RU" sz="2000" i="1" dirty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i="1" dirty="0" smtClean="0">
                <a:latin typeface="Georgia" pitchFamily="18" charset="0"/>
              </a:rPr>
              <a:t>знание </a:t>
            </a:r>
            <a:r>
              <a:rPr lang="ru-RU" sz="2000" i="1" dirty="0">
                <a:latin typeface="Georgia" pitchFamily="18" charset="0"/>
              </a:rPr>
              <a:t>о том, как информацию добывать, интерпретировать, или создавать новую. </a:t>
            </a:r>
            <a:endParaRPr lang="ru-RU" sz="2000" i="1" dirty="0" smtClean="0">
              <a:latin typeface="Georgia" pitchFamily="18" charset="0"/>
            </a:endParaRPr>
          </a:p>
          <a:p>
            <a:pPr marL="0" indent="0">
              <a:buNone/>
            </a:pPr>
            <a:endParaRPr lang="ru-RU" sz="2000" i="1" dirty="0">
              <a:latin typeface="Georgia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i="1" dirty="0" smtClean="0">
                <a:latin typeface="Georgia" pitchFamily="18" charset="0"/>
              </a:rPr>
              <a:t>Таким </a:t>
            </a:r>
            <a:r>
              <a:rPr lang="ru-RU" sz="2000" i="1" dirty="0">
                <a:latin typeface="Georgia" pitchFamily="18" charset="0"/>
              </a:rPr>
              <a:t>образом, желая сместить акцент в образовании с усвоения фактов (результат – знания) на овладение способами взаимодействия с миром (результат – умения), мы приходим к осознанию необходимости изменить характер учебного процесса и способы деятельности учащихся. </a:t>
            </a:r>
            <a:endParaRPr lang="ru-RU" sz="2000" i="1" dirty="0" smtClean="0"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latin typeface="Georgia" pitchFamily="18" charset="0"/>
              </a:rPr>
              <a:t>Поэтому </a:t>
            </a:r>
            <a:r>
              <a:rPr lang="ru-RU" sz="2000" b="1" i="1" dirty="0">
                <a:latin typeface="Georgia" pitchFamily="18" charset="0"/>
              </a:rPr>
              <a:t>и появилась потребность введения </a:t>
            </a:r>
            <a:r>
              <a:rPr lang="ru-RU" sz="2000" b="1" i="1" dirty="0" err="1">
                <a:latin typeface="Georgia" pitchFamily="18" charset="0"/>
              </a:rPr>
              <a:t>деятельностного</a:t>
            </a:r>
            <a:r>
              <a:rPr lang="ru-RU" sz="2000" b="1" i="1" dirty="0">
                <a:latin typeface="Georgia" pitchFamily="18" charset="0"/>
              </a:rPr>
              <a:t> метода обучения.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702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2390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Что же такое</a:t>
            </a:r>
            <a:b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системно-деятельностный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подход  обучения?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525963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None/>
            </a:pPr>
            <a:endParaRPr lang="ru-RU" sz="2800" b="1" i="1" dirty="0" smtClean="0">
              <a:latin typeface="Georgia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Подход в обучении, при котором ребенок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сам добывает 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знания в процессе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собственной учебно-познавательной деятельности </a:t>
            </a:r>
            <a:r>
              <a:rPr lang="ru-RU" sz="2800" b="1" i="1" dirty="0" smtClean="0">
                <a:latin typeface="Georgia" pitchFamily="18" charset="0"/>
                <a:cs typeface="Times New Roman" pitchFamily="18" charset="0"/>
              </a:rPr>
              <a:t>называется      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системно – </a:t>
            </a:r>
            <a:r>
              <a:rPr lang="ru-RU" sz="2800" b="1" i="1" dirty="0" err="1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деятельностным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2800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914400" y="1066800"/>
            <a:ext cx="74612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>
                <a:latin typeface="Georgia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3600" b="1" i="1" dirty="0">
                <a:latin typeface="Georgia" pitchFamily="18" charset="0"/>
                <a:cs typeface="Times New Roman" pitchFamily="18" charset="0"/>
              </a:rPr>
              <a:t> подход – методологическая основа стандартов </a:t>
            </a:r>
            <a:endParaRPr lang="ru-RU" sz="3600" b="1" i="1" dirty="0" smtClean="0">
              <a:latin typeface="Georgia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latin typeface="Georgia" pitchFamily="18" charset="0"/>
                <a:cs typeface="Times New Roman" pitchFamily="18" charset="0"/>
              </a:rPr>
              <a:t>нового </a:t>
            </a:r>
            <a:r>
              <a:rPr lang="ru-RU" sz="3600" i="1" dirty="0">
                <a:latin typeface="Georgia" pitchFamily="18" charset="0"/>
                <a:cs typeface="Times New Roman" pitchFamily="18" charset="0"/>
              </a:rPr>
              <a:t>поколения. </a:t>
            </a:r>
          </a:p>
          <a:p>
            <a:pPr algn="ctr"/>
            <a:r>
              <a:rPr lang="ru-RU" sz="3600" i="1" dirty="0" err="1">
                <a:latin typeface="Georgia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3600" i="1" dirty="0">
                <a:latin typeface="Georgia" pitchFamily="18" charset="0"/>
                <a:cs typeface="Times New Roman" pitchFamily="18" charset="0"/>
              </a:rPr>
              <a:t> подход нацелен на </a:t>
            </a:r>
            <a:r>
              <a:rPr lang="ru-RU" sz="3600" b="1" i="1" dirty="0">
                <a:latin typeface="Georgia" pitchFamily="18" charset="0"/>
                <a:cs typeface="Times New Roman" pitchFamily="18" charset="0"/>
              </a:rPr>
              <a:t>развитие личности</a:t>
            </a:r>
            <a:r>
              <a:rPr lang="ru-RU" sz="3600" i="1" dirty="0">
                <a:latin typeface="Georgia" pitchFamily="18" charset="0"/>
                <a:cs typeface="Times New Roman" pitchFamily="18" charset="0"/>
              </a:rPr>
              <a:t>, на формирование гражданской идентичности.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Характерная черта технологии 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2532" name="Picture 4" descr="http://sochi-schools.ru/pro85/im/n_295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4267200"/>
            <a:ext cx="3114524" cy="1905000"/>
          </a:xfrm>
          <a:prstGeom prst="rect">
            <a:avLst/>
          </a:prstGeom>
          <a:noFill/>
        </p:spPr>
      </p:pic>
      <p:pic>
        <p:nvPicPr>
          <p:cNvPr id="22534" name="Picture 6" descr="http://www.funlib.ru/cimg/2014/101906/221894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4343400"/>
            <a:ext cx="1815592" cy="191787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90600" y="1828800"/>
            <a:ext cx="7239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rgbClr val="0000CC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способность  ученика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проектировать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 предстоящую деятельность,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Georgia" pitchFamily="18" charset="0"/>
              </a:rPr>
              <a:t> быть ее субъектом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28600"/>
            <a:ext cx="838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Условия реализации </a:t>
            </a:r>
          </a:p>
          <a:p>
            <a:pPr algn="ctr"/>
            <a:r>
              <a:rPr lang="ru-RU" sz="2800" b="1" i="1" dirty="0" err="1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системно-деятельностного</a:t>
            </a:r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подхода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524000"/>
            <a:ext cx="7391400" cy="403187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Наличие познавательного мотива и конкретной учебной цели.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Выполнение действий для приобретения недостающих знаний. 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Выявление и освоение способа действия для осознанного применения знаний (для формирования осознанных умений). 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Формирование самоконтроля – как после выполнения действий, так и по ходу. 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latin typeface="Georgia" pitchFamily="18" charset="0"/>
              </a:rPr>
              <a:t>Включение содержания обучения в контекст решения значимых жизненных задач.</a:t>
            </a:r>
            <a:r>
              <a:rPr lang="ru-RU" sz="2000" dirty="0" smtClean="0">
                <a:latin typeface="Georgia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04800"/>
            <a:ext cx="7315200" cy="58213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Позиция учителя: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к классу не с ответом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(готовые знания, умения, навыки),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а с вопросом.</a:t>
            </a:r>
          </a:p>
          <a:p>
            <a:pPr eaLnBrk="1" hangingPunct="1">
              <a:buFont typeface="Wingdings" pitchFamily="2" charset="2"/>
              <a:buNone/>
            </a:pPr>
            <a:endParaRPr lang="ru-RU" sz="900" i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Позиция ученика: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за познание мира,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 (в специально организованных для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i="1" dirty="0" smtClean="0">
                <a:solidFill>
                  <a:srgbClr val="000000"/>
                </a:solidFill>
                <a:latin typeface="Georgia" pitchFamily="18" charset="0"/>
              </a:rPr>
              <a:t>этого условиях).</a:t>
            </a: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924800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Методика формирования оценочной самостоятельности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2209800"/>
            <a:ext cx="7239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Оценочная самостоятельность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самостоятельное установление качества своей работы, её оценивание без посторонних влияний, на основе собственных знаний.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28600"/>
            <a:ext cx="7239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Использование </a:t>
            </a:r>
            <a:endParaRPr lang="ru-RU" sz="2400" b="1" i="1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знаковой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системы оценивания:</a:t>
            </a:r>
          </a:p>
          <a:p>
            <a:pPr>
              <a:defRPr/>
            </a:pP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знак уверенности в правильности выполнения работы;</a:t>
            </a:r>
          </a:p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знак сомнения.</a:t>
            </a:r>
          </a:p>
          <a:p>
            <a:pPr marL="457200" indent="-457200">
              <a:buFontTx/>
              <a:buAutoNum type="arabicPeriod"/>
              <a:defRPr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DCIM\100OLYMP\P31304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41433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8800" y="4038600"/>
            <a:ext cx="27860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Уверенность в правильности выполнения работы подтвердилась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467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Times New Roman</vt:lpstr>
      <vt:lpstr>Wingdings</vt:lpstr>
      <vt:lpstr>Office Theme</vt:lpstr>
      <vt:lpstr>Презентация PowerPoint</vt:lpstr>
      <vt:lpstr>Презентация PowerPoint</vt:lpstr>
      <vt:lpstr>Что же такое  системно-деятельностный подход  обучения?</vt:lpstr>
      <vt:lpstr>Презентация PowerPoint</vt:lpstr>
      <vt:lpstr>Характерная черта технологии </vt:lpstr>
      <vt:lpstr>Презентация PowerPoint</vt:lpstr>
      <vt:lpstr>Презентация PowerPoint</vt:lpstr>
      <vt:lpstr>Методика формирования оценочной самостоятельности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Система дидактических принципов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Пользователь Windows</cp:lastModifiedBy>
  <cp:revision>50</cp:revision>
  <dcterms:created xsi:type="dcterms:W3CDTF">2013-10-20T14:54:06Z</dcterms:created>
  <dcterms:modified xsi:type="dcterms:W3CDTF">2021-02-16T12:12:25Z</dcterms:modified>
</cp:coreProperties>
</file>