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75" r:id="rId7"/>
    <p:sldId id="262" r:id="rId8"/>
    <p:sldId id="263" r:id="rId9"/>
    <p:sldId id="264" r:id="rId10"/>
    <p:sldId id="265" r:id="rId11"/>
    <p:sldId id="266" r:id="rId12"/>
    <p:sldId id="259" r:id="rId13"/>
    <p:sldId id="267" r:id="rId14"/>
    <p:sldId id="268" r:id="rId15"/>
    <p:sldId id="271" r:id="rId16"/>
    <p:sldId id="269" r:id="rId17"/>
    <p:sldId id="270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E0FF"/>
    <a:srgbClr val="D4EBF0"/>
    <a:srgbClr val="93D1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tile tx="0" ty="0" sx="90000" sy="9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764704"/>
            <a:ext cx="7406640" cy="489654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/>
            </a:r>
            <a:br>
              <a:rPr lang="ru-RU" sz="5400" b="1" dirty="0" smtClean="0">
                <a:solidFill>
                  <a:srgbClr val="002060"/>
                </a:solidFill>
              </a:rPr>
            </a:br>
            <a:r>
              <a:rPr lang="ru-RU" sz="5400" b="1" dirty="0" smtClean="0">
                <a:solidFill>
                  <a:srgbClr val="002060"/>
                </a:solidFill>
              </a:rPr>
              <a:t>Применение инновационных педагогических технологий в образовательном процессе.</a:t>
            </a:r>
            <a:endParaRPr lang="ru-RU" sz="5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0"/>
            <a:ext cx="8100392" cy="112474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2" descr="Технология развития критического мышления. Рассмотрим технологию, которая, с нашей точки зрения, может усиливать рефлексивные механизмы, обучать рефлексии, технологически ее обеспечивать – технологию развития критического мышлен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8100392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0"/>
            <a:ext cx="8100392" cy="112474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2" descr="Технология развития критического мышления. Рассмотрим технологию, которая, с нашей точки зрения, может усиливать рефлексивные механизмы, обучать рефлексии, технологически ее обеспечивать – технологию развития критического мышления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24744"/>
            <a:ext cx="8100392" cy="5733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Фаза вызова. Первая стадия (фаза) - вызова, на которой ставится задача не только активизировать, заинтересовать учащегося, мотивировать его на дальнейшую работу, но и «вызвать» уже имеющиеся знания либо создать ассоциации по изучаемому во­просу, что само по себе станет серьезным, активизирующим и мотивирующим фактором для дальнейшей работ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80283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Фаза осмысления. Вторая стадия (фаза) - осмысление (реализация смысла). На этой стадии идет непосредственная работа с инфор­мацией, причем приемы и методы ТРКМ позволяют сохранить активность ученика, сделать чтение или слушание осмысленны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799288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Фаза рефлексии. Третья стадия (фаза) - рефлексия (размышление). На этой стадии информация анализируется, интерпретируется, творчески перерабатывается Цель данной образовательной технологи (по идее ее создателей) - развитие интеллектуальных умений учащихся, необходимых не только в учебе, но и в обычной жизни (умение принимать взвешенные решения, работать с информацией, анализировать различные стороы явлений и др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0"/>
            <a:ext cx="80283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 bwMode="auto">
          <a:xfrm>
            <a:off x="2627784" y="332656"/>
            <a:ext cx="4948032" cy="5960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C00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метод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«КЛАСТЕР»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3357562"/>
            <a:ext cx="2500330" cy="10001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ИНТЕРАКТИВНЫЕ МЕТОДЫ  ОБУЧЕНИЯ</a:t>
            </a:r>
            <a:endParaRPr lang="ru-RU" b="1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357554" y="4643446"/>
            <a:ext cx="1785950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ЭТАПЫ ПРИМЕНЕНИЯ</a:t>
            </a:r>
            <a:endParaRPr lang="ru-RU" sz="1600" b="1" i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72132" y="3571876"/>
            <a:ext cx="1285884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ВИДЫ</a:t>
            </a:r>
            <a:endParaRPr lang="ru-RU" sz="1600" b="1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2285992"/>
            <a:ext cx="1500198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5572140"/>
            <a:ext cx="2286016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236296" y="3068960"/>
            <a:ext cx="1143008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143736" y="3929066"/>
            <a:ext cx="2000264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429256" y="4786322"/>
            <a:ext cx="2214578" cy="571504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357422" y="1285860"/>
            <a:ext cx="1928826" cy="50006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b="1" i="1" dirty="0" smtClean="0"/>
              <a:t> </a:t>
            </a:r>
            <a:endParaRPr lang="ru-RU" sz="1500" b="1" i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500562" y="1285860"/>
            <a:ext cx="1785950" cy="50006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1071538" y="4857760"/>
            <a:ext cx="2152664" cy="78581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071538" y="1857364"/>
            <a:ext cx="2000264" cy="78581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4286256"/>
            <a:ext cx="1928826" cy="400056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3571876"/>
            <a:ext cx="1643042" cy="428628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cxnSp>
        <p:nvCxnSpPr>
          <p:cNvPr id="34" name="Прямая соединительная линия 33"/>
          <p:cNvCxnSpPr>
            <a:stCxn id="8" idx="0"/>
          </p:cNvCxnSpPr>
          <p:nvPr/>
        </p:nvCxnSpPr>
        <p:spPr>
          <a:xfrm rot="5400000" flipH="1" flipV="1">
            <a:off x="4464843" y="1535893"/>
            <a:ext cx="428628" cy="9286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8" idx="0"/>
          </p:cNvCxnSpPr>
          <p:nvPr/>
        </p:nvCxnSpPr>
        <p:spPr>
          <a:xfrm>
            <a:off x="3143240" y="1785926"/>
            <a:ext cx="1071570" cy="42862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0" idx="0"/>
          </p:cNvCxnSpPr>
          <p:nvPr/>
        </p:nvCxnSpPr>
        <p:spPr>
          <a:xfrm rot="5400000" flipH="1" flipV="1">
            <a:off x="6572264" y="2928934"/>
            <a:ext cx="285752" cy="100013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10" idx="0"/>
            <a:endCxn id="11" idx="2"/>
          </p:cNvCxnSpPr>
          <p:nvPr/>
        </p:nvCxnSpPr>
        <p:spPr>
          <a:xfrm rot="16200000" flipV="1">
            <a:off x="5840025" y="3196826"/>
            <a:ext cx="714380" cy="3571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9" idx="0"/>
            <a:endCxn id="6" idx="2"/>
          </p:cNvCxnSpPr>
          <p:nvPr/>
        </p:nvCxnSpPr>
        <p:spPr>
          <a:xfrm rot="5400000" flipH="1" flipV="1">
            <a:off x="4107653" y="4500570"/>
            <a:ext cx="28575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286116" y="2214554"/>
            <a:ext cx="1857388" cy="642942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/>
              <a:t>ФОРМА ПРОВЕДЕНИЯ</a:t>
            </a:r>
            <a:endParaRPr lang="ru-RU" sz="1600" b="1" i="1" dirty="0"/>
          </a:p>
        </p:txBody>
      </p:sp>
      <p:cxnSp>
        <p:nvCxnSpPr>
          <p:cNvPr id="45" name="Прямая соединительная линия 44"/>
          <p:cNvCxnSpPr>
            <a:stCxn id="6" idx="0"/>
          </p:cNvCxnSpPr>
          <p:nvPr/>
        </p:nvCxnSpPr>
        <p:spPr>
          <a:xfrm rot="16200000" flipV="1">
            <a:off x="3983431" y="3090463"/>
            <a:ext cx="500066" cy="3413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25" idx="0"/>
            <a:endCxn id="10" idx="2"/>
          </p:cNvCxnSpPr>
          <p:nvPr/>
        </p:nvCxnSpPr>
        <p:spPr>
          <a:xfrm rot="16200000" flipV="1">
            <a:off x="6054339" y="4304115"/>
            <a:ext cx="642942" cy="3214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0" idx="3"/>
            <a:endCxn id="23" idx="1"/>
          </p:cNvCxnSpPr>
          <p:nvPr/>
        </p:nvCxnSpPr>
        <p:spPr>
          <a:xfrm>
            <a:off x="6858016" y="3857628"/>
            <a:ext cx="285720" cy="3571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643042" y="3786190"/>
            <a:ext cx="21431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endCxn id="6" idx="1"/>
          </p:cNvCxnSpPr>
          <p:nvPr/>
        </p:nvCxnSpPr>
        <p:spPr>
          <a:xfrm rot="16200000" flipH="1">
            <a:off x="2857488" y="3714752"/>
            <a:ext cx="142876" cy="1428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47" idx="0"/>
            <a:endCxn id="9" idx="2"/>
          </p:cNvCxnSpPr>
          <p:nvPr/>
        </p:nvCxnSpPr>
        <p:spPr>
          <a:xfrm rot="16200000" flipV="1">
            <a:off x="4268389" y="5268528"/>
            <a:ext cx="285752" cy="32147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429256" y="3857628"/>
            <a:ext cx="14287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50" idx="0"/>
            <a:endCxn id="12" idx="2"/>
          </p:cNvCxnSpPr>
          <p:nvPr/>
        </p:nvCxnSpPr>
        <p:spPr>
          <a:xfrm rot="5400000" flipH="1" flipV="1">
            <a:off x="1571604" y="3571876"/>
            <a:ext cx="285752" cy="114300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49" idx="0"/>
          </p:cNvCxnSpPr>
          <p:nvPr/>
        </p:nvCxnSpPr>
        <p:spPr>
          <a:xfrm rot="5400000" flipH="1" flipV="1">
            <a:off x="1643043" y="4357695"/>
            <a:ext cx="1000130" cy="1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12" idx="0"/>
            <a:endCxn id="31" idx="2"/>
          </p:cNvCxnSpPr>
          <p:nvPr/>
        </p:nvCxnSpPr>
        <p:spPr>
          <a:xfrm rot="16200000" flipV="1">
            <a:off x="1660910" y="2803925"/>
            <a:ext cx="214314" cy="103583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53" idx="2"/>
          </p:cNvCxnSpPr>
          <p:nvPr/>
        </p:nvCxnSpPr>
        <p:spPr>
          <a:xfrm rot="16200000" flipH="1">
            <a:off x="1839002" y="2839142"/>
            <a:ext cx="786806" cy="3929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1714480" y="3429000"/>
            <a:ext cx="1143008" cy="571504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/>
              <a:t>ЦЕЛИ</a:t>
            </a:r>
            <a:endParaRPr lang="ru-RU" b="1" i="1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2285984" y="1357299"/>
            <a:ext cx="200026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i="1" dirty="0" smtClean="0">
                <a:solidFill>
                  <a:schemeClr val="bg1"/>
                </a:solidFill>
                <a:latin typeface="+mn-lt"/>
              </a:rPr>
              <a:t>ИНДИВИДУАЛЬНАЯ</a:t>
            </a:r>
            <a:r>
              <a:rPr lang="ru-RU" sz="1400" b="1" i="1" dirty="0" smtClean="0">
                <a:solidFill>
                  <a:schemeClr val="bg1"/>
                </a:solidFill>
              </a:rPr>
              <a:t> </a:t>
            </a:r>
            <a:endParaRPr lang="ru-RU" sz="1400" b="1" i="1" dirty="0">
              <a:solidFill>
                <a:schemeClr val="bg1"/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572000" y="1357298"/>
            <a:ext cx="164307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ГРУППОВАЯ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429256" y="2214554"/>
            <a:ext cx="15001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+mn-lt"/>
              </a:rPr>
              <a:t>«</a:t>
            </a:r>
            <a:r>
              <a:rPr lang="ru-RU" sz="2000" dirty="0" err="1" smtClean="0">
                <a:solidFill>
                  <a:schemeClr val="bg1"/>
                </a:solidFill>
                <a:latin typeface="+mn-lt"/>
              </a:rPr>
              <a:t>синквейн</a:t>
            </a:r>
            <a:r>
              <a:rPr lang="ru-RU" sz="2000" dirty="0" smtClean="0">
                <a:solidFill>
                  <a:schemeClr val="bg1"/>
                </a:solidFill>
                <a:latin typeface="+mn-lt"/>
              </a:rPr>
              <a:t>»</a:t>
            </a:r>
            <a:endParaRPr lang="ru-RU" sz="2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7072330" y="3071810"/>
            <a:ext cx="1479678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«КЛАСТЕР»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143736" y="3929066"/>
            <a:ext cx="2000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</a:rPr>
              <a:t>«</a:t>
            </a: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ПОЗДОРОВАЙСЯ</a:t>
            </a:r>
            <a:r>
              <a:rPr lang="ru-RU" sz="1500" b="1" i="1" dirty="0" smtClean="0">
                <a:solidFill>
                  <a:schemeClr val="bg1"/>
                </a:solidFill>
              </a:rPr>
              <a:t> </a:t>
            </a:r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ГЛАЗАМИ</a:t>
            </a:r>
            <a:r>
              <a:rPr lang="ru-RU" sz="1500" b="1" i="1" dirty="0" smtClean="0">
                <a:solidFill>
                  <a:schemeClr val="bg1"/>
                </a:solidFill>
              </a:rPr>
              <a:t>»</a:t>
            </a:r>
            <a:endParaRPr lang="ru-RU" sz="1500" b="1" i="1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86380" y="4857760"/>
            <a:ext cx="25003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«ФРУКТОВЫЙ САД»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428992" y="5572140"/>
            <a:ext cx="22860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НА ВСЕХ ЭТАПАХ УРОКА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000100" y="4857760"/>
            <a:ext cx="228601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УЧЕБНО-ИНФОРМАЦИОННЫЕ УМЕНИЯ 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14282" y="4286256"/>
            <a:ext cx="185738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КОММУНИКАЦИЯ 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3571876"/>
            <a:ext cx="150019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МОТИВАЦИЯ 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71538" y="1857364"/>
            <a:ext cx="192882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УЧЕБНО-ОРГАНИЗАЦИОННЫЕ УМЕНИЯ 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0" y="2857496"/>
            <a:ext cx="2500298" cy="357190"/>
          </a:xfrm>
          <a:prstGeom prst="rect">
            <a:avLst/>
          </a:prstGeom>
          <a:solidFill>
            <a:srgbClr val="FF3399"/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0" y="2852936"/>
            <a:ext cx="237626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500" b="1" i="1" dirty="0" smtClean="0">
                <a:solidFill>
                  <a:schemeClr val="bg1"/>
                </a:solidFill>
                <a:latin typeface="+mn-lt"/>
              </a:rPr>
              <a:t>САМОСТОЯТЕЛЬНОСТЬ </a:t>
            </a:r>
            <a:endParaRPr lang="ru-RU" sz="1500" b="1" i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  <p:bldP spid="22" grpId="0" animBg="1"/>
      <p:bldP spid="23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8" grpId="0" animBg="1"/>
      <p:bldP spid="12" grpId="0" animBg="1"/>
      <p:bldP spid="109" grpId="0"/>
      <p:bldP spid="110" grpId="0"/>
      <p:bldP spid="111" grpId="0"/>
      <p:bldP spid="112" grpId="0"/>
      <p:bldP spid="42" grpId="0"/>
      <p:bldP spid="43" grpId="0"/>
      <p:bldP spid="47" grpId="0"/>
      <p:bldP spid="49" grpId="0"/>
      <p:bldP spid="50" grpId="0"/>
      <p:bldP spid="51" grpId="0"/>
      <p:bldP spid="53" grpId="0"/>
      <p:bldP spid="31" grpId="0" animBg="1"/>
      <p:bldP spid="5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0"/>
            <a:ext cx="8100392" cy="1080120"/>
          </a:xfrm>
          <a:prstGeom prst="rect">
            <a:avLst/>
          </a:prstGeom>
          <a:solidFill>
            <a:srgbClr val="93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2656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Инновационные методы преподавания</a:t>
            </a:r>
            <a:endParaRPr lang="ru-RU" sz="32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1340768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МЕТОД «ФРУКТОВЫЙ САД»</a:t>
            </a:r>
            <a:endParaRPr lang="ru-RU" sz="2400" dirty="0"/>
          </a:p>
        </p:txBody>
      </p:sp>
      <p:pic>
        <p:nvPicPr>
          <p:cNvPr id="7" name="Содержимое 10" descr="12857a4edda0.jpg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lum bright="-2000" contrast="2000"/>
          </a:blip>
          <a:stretch>
            <a:fillRect/>
          </a:stretch>
        </p:blipFill>
        <p:spPr>
          <a:xfrm>
            <a:off x="1259632" y="1772816"/>
            <a:ext cx="3600400" cy="439955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8" name="Содержимое 11" descr="LemonTree.jpg"/>
          <p:cNvPicPr>
            <a:picLocks noChangeAspect="1"/>
          </p:cNvPicPr>
          <p:nvPr/>
        </p:nvPicPr>
        <p:blipFill>
          <a:blip r:embed="rId3" cstate="print">
            <a:lum bright="-3000" contrast="4000"/>
          </a:blip>
          <a:stretch>
            <a:fillRect/>
          </a:stretch>
        </p:blipFill>
        <p:spPr>
          <a:xfrm>
            <a:off x="5076056" y="2060848"/>
            <a:ext cx="3312368" cy="4387841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Волна 8"/>
          <p:cNvSpPr/>
          <p:nvPr/>
        </p:nvSpPr>
        <p:spPr>
          <a:xfrm>
            <a:off x="2123728" y="5517232"/>
            <a:ext cx="2304256" cy="864096"/>
          </a:xfrm>
          <a:prstGeom prst="wave">
            <a:avLst>
              <a:gd name="adj1" fmla="val 11587"/>
              <a:gd name="adj2" fmla="val 1731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ОЖИДАНИЯ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Волна 9"/>
          <p:cNvSpPr/>
          <p:nvPr/>
        </p:nvSpPr>
        <p:spPr>
          <a:xfrm>
            <a:off x="5796136" y="5517232"/>
            <a:ext cx="2286016" cy="785818"/>
          </a:xfrm>
          <a:prstGeom prst="wave">
            <a:avLst>
              <a:gd name="adj1" fmla="val 11587"/>
              <a:gd name="adj2" fmla="val 1731"/>
            </a:avLst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ОПАСЕНИЯ</a:t>
            </a:r>
            <a:endParaRPr lang="ru-RU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0"/>
            <a:ext cx="8100392" cy="836712"/>
          </a:xfrm>
          <a:prstGeom prst="rect">
            <a:avLst/>
          </a:prstGeom>
          <a:solidFill>
            <a:srgbClr val="93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2656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Инновационные методы преподавания</a:t>
            </a:r>
            <a:endParaRPr lang="ru-RU" sz="32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63688" y="1196752"/>
            <a:ext cx="6192688" cy="7143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метод «ИНСЕРТ»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Group 35"/>
          <p:cNvGraphicFramePr>
            <a:graphicFrameLocks/>
          </p:cNvGraphicFramePr>
          <p:nvPr/>
        </p:nvGraphicFramePr>
        <p:xfrm>
          <a:off x="1115615" y="2097024"/>
          <a:ext cx="7848873" cy="4760976"/>
        </p:xfrm>
        <a:graphic>
          <a:graphicData uri="http://schemas.openxmlformats.org/drawingml/2006/table">
            <a:tbl>
              <a:tblPr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62446"/>
                <a:gridCol w="1922173"/>
                <a:gridCol w="1979082"/>
                <a:gridCol w="1785172"/>
              </a:tblGrid>
              <a:tr h="472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«+»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«-»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«?»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«!»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если то, что вы читаете, </a:t>
                      </a:r>
                      <a:r>
                        <a:rPr kumimoji="0" lang="ru-RU" sz="22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соответ-ствует</a:t>
                      </a: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тому, что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вы знаете, </a:t>
                      </a: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думали, что знаете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если то, о чём  вы читаете,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не знаете </a:t>
                      </a: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или забыли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если то, что вы читаете, 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непонятно,</a:t>
                      </a: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или же вы хотели бы получить 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более подробные сведения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 данному вопросу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если то, что вы читаете, вас </a:t>
                      </a: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удивило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Admin\Мои документы\ИННА\материалы_к_презентациям\картинки 1\доро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0" y="0"/>
            <a:ext cx="9144000" cy="5847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5615F9"/>
                </a:solidFill>
              </a:rPr>
              <a:t>Метод СИНКВЕЙН</a:t>
            </a:r>
            <a:endParaRPr lang="ru-RU" sz="3200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428860" y="1000108"/>
            <a:ext cx="3959225" cy="647700"/>
          </a:xfrm>
          <a:prstGeom prst="rect">
            <a:avLst/>
          </a:prstGeom>
          <a:solidFill>
            <a:srgbClr val="D5C1B5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ДОРОГА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11560" y="2060848"/>
            <a:ext cx="3313113" cy="642942"/>
          </a:xfrm>
          <a:prstGeom prst="rect">
            <a:avLst/>
          </a:prstGeom>
          <a:solidFill>
            <a:srgbClr val="F1F47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ШИРОКАЯ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4643438" y="2071678"/>
            <a:ext cx="3384551" cy="642942"/>
          </a:xfrm>
          <a:prstGeom prst="rect">
            <a:avLst/>
          </a:prstGeom>
          <a:solidFill>
            <a:srgbClr val="F1F470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ИЗВИЛИСТАЯ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85720" y="3286124"/>
            <a:ext cx="2714644" cy="642942"/>
          </a:xfrm>
          <a:prstGeom prst="rect">
            <a:avLst/>
          </a:prstGeom>
          <a:solidFill>
            <a:srgbClr val="ACEAAC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ведёт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3214678" y="3286124"/>
            <a:ext cx="2643206" cy="642942"/>
          </a:xfrm>
          <a:prstGeom prst="rect">
            <a:avLst/>
          </a:prstGeom>
          <a:solidFill>
            <a:srgbClr val="ACEAAC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бежит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6072198" y="3286124"/>
            <a:ext cx="2928958" cy="642942"/>
          </a:xfrm>
          <a:prstGeom prst="rect">
            <a:avLst/>
          </a:prstGeom>
          <a:solidFill>
            <a:srgbClr val="ACEAAC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поворачивает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14282" y="4429132"/>
            <a:ext cx="8715436" cy="792162"/>
          </a:xfrm>
          <a:prstGeom prst="rect">
            <a:avLst/>
          </a:prstGeom>
          <a:solidFill>
            <a:srgbClr val="FF9B9B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</a:rPr>
              <a:t>По извилистой дорожке бегут ребята</a:t>
            </a:r>
            <a:endParaRPr lang="ru-RU" sz="3200" b="1" dirty="0">
              <a:solidFill>
                <a:srgbClr val="800000"/>
              </a:solidFill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928926" y="5643578"/>
            <a:ext cx="3143273" cy="863600"/>
          </a:xfrm>
          <a:prstGeom prst="rect">
            <a:avLst/>
          </a:prstGeom>
          <a:solidFill>
            <a:srgbClr val="84ADD6"/>
          </a:solidFill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/>
            <a:r>
              <a:rPr lang="ru-RU" sz="3200" b="1" dirty="0" smtClean="0"/>
              <a:t>ШОССЕ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43608" y="0"/>
            <a:ext cx="8100392" cy="1080120"/>
          </a:xfrm>
          <a:prstGeom prst="rect">
            <a:avLst/>
          </a:prstGeom>
          <a:solidFill>
            <a:srgbClr val="93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2656"/>
            <a:ext cx="792088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Инновационные методы преподавания</a:t>
            </a:r>
            <a:endParaRPr lang="ru-RU" sz="32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1196752"/>
            <a:ext cx="7812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/>
              <a:t>Методы рефлексии учебно-познавательной деятельности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2132856"/>
            <a:ext cx="3962400" cy="368300"/>
          </a:xfrm>
          <a:prstGeom prst="rect">
            <a:avLst/>
          </a:prstGeom>
          <a:solidFill>
            <a:srgbClr val="B7E0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Вербальная (устная и письменная)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47664" y="2852936"/>
            <a:ext cx="1920875" cy="369887"/>
          </a:xfrm>
          <a:prstGeom prst="rect">
            <a:avLst/>
          </a:prstGeom>
          <a:solidFill>
            <a:srgbClr val="B7E0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«Классическая»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47664" y="3573016"/>
            <a:ext cx="2659062" cy="368300"/>
          </a:xfrm>
          <a:prstGeom prst="rect">
            <a:avLst/>
          </a:prstGeom>
          <a:solidFill>
            <a:srgbClr val="B7E0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Кодированный диктант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47664" y="4293096"/>
            <a:ext cx="2387600" cy="369888"/>
          </a:xfrm>
          <a:prstGeom prst="rect">
            <a:avLst/>
          </a:prstGeom>
          <a:solidFill>
            <a:srgbClr val="B7E0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«Дневник открытий»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664" y="5085184"/>
            <a:ext cx="1262062" cy="368300"/>
          </a:xfrm>
          <a:prstGeom prst="rect">
            <a:avLst/>
          </a:prstGeom>
          <a:solidFill>
            <a:srgbClr val="B7E0FF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«Трактат»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48064" y="2132856"/>
            <a:ext cx="3790950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Образная (цвет, рисунок, символ)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84168" y="2780928"/>
            <a:ext cx="1562100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Выбор цвета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940152" y="3356992"/>
            <a:ext cx="1866900" cy="3683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dirty="0">
                <a:latin typeface="Arial" charset="0"/>
                <a:cs typeface="Arial" charset="0"/>
              </a:rPr>
              <a:t>Выбор символа</a:t>
            </a:r>
          </a:p>
        </p:txBody>
      </p:sp>
      <p:pic>
        <p:nvPicPr>
          <p:cNvPr id="28" name="Picture 2" descr="http://fanmedia.org.ua/uploads/posts/2009-10/1257026022_big_smil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789040"/>
            <a:ext cx="4284663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Прямоугольник 28"/>
          <p:cNvSpPr/>
          <p:nvPr/>
        </p:nvSpPr>
        <p:spPr>
          <a:xfrm>
            <a:off x="1547664" y="5805264"/>
            <a:ext cx="2952328" cy="576064"/>
          </a:xfrm>
          <a:prstGeom prst="rect">
            <a:avLst/>
          </a:prstGeom>
          <a:solidFill>
            <a:srgbClr val="B7E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«Рефлексивный тест»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0"/>
            <a:ext cx="8172400" cy="76470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1"/>
                </a:solidFill>
              </a:rPr>
              <a:t>Особенности современных детей :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908720"/>
            <a:ext cx="8172400" cy="2376264"/>
          </a:xfrm>
          <a:prstGeom prst="rect">
            <a:avLst/>
          </a:prstGeom>
          <a:solidFill>
            <a:srgbClr val="93D1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•"/>
            </a:pPr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возросла информированность  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 мало читают</a:t>
            </a:r>
          </a:p>
          <a:p>
            <a:pPr eaLnBrk="0" hangingPunct="0">
              <a:buFontTx/>
              <a:buChar char="•"/>
            </a:pPr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 ограниченность общения со сверстниками</a:t>
            </a: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3200" b="1" dirty="0" smtClean="0">
                <a:solidFill>
                  <a:schemeClr val="tx1"/>
                </a:solidFill>
                <a:cs typeface="Times New Roman" pitchFamily="18" charset="0"/>
              </a:rPr>
              <a:t> поляризация детей по уровню  развития</a:t>
            </a:r>
            <a:endParaRPr lang="ru-RU" sz="32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481961"/>
            <a:ext cx="5319588" cy="3376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flash_prikoly_i_flash_multi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8640"/>
            <a:ext cx="6120680" cy="3816424"/>
          </a:xfrm>
          <a:prstGeom prst="rect">
            <a:avLst/>
          </a:prstGeom>
          <a:noFill/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1403648" y="3861047"/>
            <a:ext cx="7345065" cy="201746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kern="10" spc="-18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Всем   спасибо!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83768" y="188640"/>
            <a:ext cx="4680520" cy="648072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Понятие</a:t>
            </a:r>
            <a:endParaRPr lang="ru-RU" sz="44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43608" y="1052737"/>
            <a:ext cx="81003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Технология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это совокупность приемов, применяемых в каком-либо деле, в искусстве ("Толковый словарь русского языка").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43608" y="2708921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 это продуманная во всех деталях модель совместной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учителя(В. М. Монахов).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481399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технологии обучения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содержание, методы и средства обучения находятся во взаимосвязи и взаимообусловленности.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88640"/>
            <a:ext cx="8172400" cy="1008112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1124744"/>
            <a:ext cx="770485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Образовательными технологиями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принято считать технологии, ставящие более «широкие» цели ( исследовательские, творческие способности ученика, развитие критического мышления). Это технологии, направленные на развитие самостоятельности,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субъектности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ученика.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Часто  понятие «образовательные технологии» 90-х заменяют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понятием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личностно-ориентированные образовательные технологии.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88640"/>
            <a:ext cx="8100392" cy="1080120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350075"/>
            <a:ext cx="810039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Технологии объяснительно-иллюстративного обучения (традиционная).</a:t>
            </a: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Личностно-ориентированные технологии обучения.</a:t>
            </a:r>
            <a:r>
              <a:rPr kumimoji="0" lang="ru-RU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Технологии развивающего обучения</a:t>
            </a:r>
            <a:r>
              <a:rPr kumimoji="0" lang="ru-RU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деятельности.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минимакса.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целостного представления о мире.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непрерывности.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психологической комфортности.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вариативности.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Принцип творчества.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71538" y="6143644"/>
            <a:ext cx="44834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Технология поддержки ученика.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43608" y="5572140"/>
            <a:ext cx="810039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Информационно-коммуникационные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технологии (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ИКТ)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88640"/>
            <a:ext cx="8172400" cy="93610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1357298"/>
            <a:ext cx="30809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Игровые технологии.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928802"/>
            <a:ext cx="39616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Педагогика сотрудничества.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85852" y="2500306"/>
            <a:ext cx="70009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Технология, предполагающая построение учебного процесса на диалоговой основе.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Технология, предполагающая построение учебного процесса на взаимной основе.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88640"/>
            <a:ext cx="8172400" cy="93610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1" name="Picture 2" descr="Портфолио. Портфолио — это технология сбора и анализа ин формации о процессе обучения и результатах учебной деятельности. Для учащегося портфолио — организатор его учебной деятельности, для учителя — средство обратной связи и инструмент оценочной деятельности Отличительной особенностью портфолио является его личностно ориентированный характер: ученик вместе с учителем определяет или уточняет цель оздания портфолио; ученик собирает материал в портфолио; в основе оценивания результатов лежат самооценка и взаимооценк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0863" y="1196752"/>
            <a:ext cx="7963137" cy="54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0"/>
            <a:ext cx="8100392" cy="112474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2" descr="Case Study. Кейс метод позволяет демонстрировать академическую теорию с точки зрения реальных событий. Он позволяет заинтересовать студентов в изучении предмета, способствует активному усвоению знаний и навыков сбора, обработки и анализа информации, характеризующей различные ситуации Выделяют следующие основные этапы создания CASEов: определение целей, критериальный подбор ситуации, подбор необходмых источников информации, подготовка первичного материала в CASE, экспертиза, подготовка методических материалов по его использованию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7776864" cy="5597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0"/>
            <a:ext cx="8100392" cy="1124744"/>
          </a:xfrm>
          <a:prstGeom prst="rect">
            <a:avLst/>
          </a:prstGeom>
          <a:solidFill>
            <a:srgbClr val="B7E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solidFill>
                  <a:schemeClr val="tx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Современные образовательные технологии</a:t>
            </a:r>
            <a:endParaRPr lang="ru-RU" sz="3200" b="1" dirty="0">
              <a:ln w="11430"/>
              <a:solidFill>
                <a:schemeClr val="tx1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4" descr="«Метод проектов». «Метод проектов - способ достижения дидактической цели через детальную разработку проблемы (технологию), которая должна завершиться вполне реальным, осязаемым практическим результатом, оформленным тем или иным образом» В основу метода проектов положена идея, составляющая суть понятия &quot;проект&quot;, его прагматическая направленность на результат, который можно получить при реении той или иной практически или теоретически значимой проблемы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7" y="1268760"/>
            <a:ext cx="7956374" cy="5589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406</Words>
  <Application>Microsoft Office PowerPoint</Application>
  <PresentationFormat>Экран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 Применение инновационных педагогических технологий в образовательном процессе.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Uzver</dc:creator>
  <cp:lastModifiedBy>Учитель</cp:lastModifiedBy>
  <cp:revision>29</cp:revision>
  <dcterms:created xsi:type="dcterms:W3CDTF">2012-03-22T12:40:36Z</dcterms:created>
  <dcterms:modified xsi:type="dcterms:W3CDTF">2012-03-22T17:23:59Z</dcterms:modified>
</cp:coreProperties>
</file>