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handoutMasterIdLst>
    <p:handoutMasterId r:id="rId25"/>
  </p:handoutMasterIdLst>
  <p:sldIdLst>
    <p:sldId id="261" r:id="rId2"/>
    <p:sldId id="301" r:id="rId3"/>
    <p:sldId id="305" r:id="rId4"/>
    <p:sldId id="313" r:id="rId5"/>
    <p:sldId id="316" r:id="rId6"/>
    <p:sldId id="317" r:id="rId7"/>
    <p:sldId id="318" r:id="rId8"/>
    <p:sldId id="321" r:id="rId9"/>
    <p:sldId id="322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6" r:id="rId22"/>
    <p:sldId id="338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31" autoAdjust="0"/>
    <p:restoredTop sz="9466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62364D-6A7A-4D24-A732-B677BB67CBC0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7CDEF9B6-AD33-49BE-8B19-B546702CAA3B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ru-RU" dirty="0" smtClean="0"/>
            <a:t>90% детей имеют нарушения физического и психического здоровья</a:t>
          </a:r>
          <a:endParaRPr lang="ru-RU" dirty="0"/>
        </a:p>
      </dgm:t>
    </dgm:pt>
    <dgm:pt modelId="{1973E482-BB20-4B5A-AC10-69B341BEF3CB}" type="parTrans" cxnId="{D8019A36-9AE7-4D24-81A7-CB612D00B9F2}">
      <dgm:prSet/>
      <dgm:spPr/>
      <dgm:t>
        <a:bodyPr/>
        <a:lstStyle/>
        <a:p>
          <a:endParaRPr lang="ru-RU"/>
        </a:p>
      </dgm:t>
    </dgm:pt>
    <dgm:pt modelId="{6AC41BF5-1AE5-4D01-8C87-2715F17DD105}" type="sibTrans" cxnId="{D8019A36-9AE7-4D24-81A7-CB612D00B9F2}">
      <dgm:prSet/>
      <dgm:spPr/>
      <dgm:t>
        <a:bodyPr/>
        <a:lstStyle/>
        <a:p>
          <a:endParaRPr lang="ru-RU"/>
        </a:p>
      </dgm:t>
    </dgm:pt>
    <dgm:pt modelId="{640FD348-9B3F-466E-B5A6-56BF5165298B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ru-RU" dirty="0" smtClean="0"/>
            <a:t>30-35% детей, поступающих в школу, уже имеют хронические заболевания</a:t>
          </a:r>
          <a:endParaRPr lang="ru-RU" dirty="0"/>
        </a:p>
      </dgm:t>
    </dgm:pt>
    <dgm:pt modelId="{F34CDFAA-6E55-4EC1-8884-BC5F838E08AA}" type="parTrans" cxnId="{FD099D9F-CA41-493B-A9EF-66C6B0095737}">
      <dgm:prSet/>
      <dgm:spPr/>
      <dgm:t>
        <a:bodyPr/>
        <a:lstStyle/>
        <a:p>
          <a:endParaRPr lang="ru-RU"/>
        </a:p>
      </dgm:t>
    </dgm:pt>
    <dgm:pt modelId="{B881859F-C40B-456C-952C-61AD648D0871}" type="sibTrans" cxnId="{FD099D9F-CA41-493B-A9EF-66C6B0095737}">
      <dgm:prSet/>
      <dgm:spPr/>
      <dgm:t>
        <a:bodyPr/>
        <a:lstStyle/>
        <a:p>
          <a:endParaRPr lang="ru-RU"/>
        </a:p>
      </dgm:t>
    </dgm:pt>
    <dgm:pt modelId="{88EA2096-9E75-40B9-B601-C22FE7AFB95F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ru-RU" dirty="0" smtClean="0"/>
            <a:t>К окончанию школы у 50% детей отмечаются функциональные отклонения в состоянии здоровья </a:t>
          </a:r>
          <a:endParaRPr lang="ru-RU" dirty="0"/>
        </a:p>
      </dgm:t>
    </dgm:pt>
    <dgm:pt modelId="{2D9E8DA2-8FBA-4018-9539-7727ECC0745F}" type="parTrans" cxnId="{799F1087-B4B2-4278-97CD-21CA2E4B45ED}">
      <dgm:prSet/>
      <dgm:spPr/>
      <dgm:t>
        <a:bodyPr/>
        <a:lstStyle/>
        <a:p>
          <a:endParaRPr lang="ru-RU"/>
        </a:p>
      </dgm:t>
    </dgm:pt>
    <dgm:pt modelId="{E21D8ECA-AAC4-45B6-B0E6-675DBD5147E7}" type="sibTrans" cxnId="{799F1087-B4B2-4278-97CD-21CA2E4B45ED}">
      <dgm:prSet/>
      <dgm:spPr/>
      <dgm:t>
        <a:bodyPr/>
        <a:lstStyle/>
        <a:p>
          <a:endParaRPr lang="ru-RU"/>
        </a:p>
      </dgm:t>
    </dgm:pt>
    <dgm:pt modelId="{B16A4A0C-352B-4D5C-B79C-4A10C9745183}" type="pres">
      <dgm:prSet presAssocID="{8062364D-6A7A-4D24-A732-B677BB67CB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24F750-FB4C-4962-B272-AB98580DDA2C}" type="pres">
      <dgm:prSet presAssocID="{7CDEF9B6-AD33-49BE-8B19-B546702CAA3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577F30-C430-4D20-8BA6-82C93E9D88FF}" type="pres">
      <dgm:prSet presAssocID="{6AC41BF5-1AE5-4D01-8C87-2715F17DD105}" presName="spacer" presStyleCnt="0"/>
      <dgm:spPr/>
    </dgm:pt>
    <dgm:pt modelId="{9DD48C91-EB9E-4A86-AE86-9C3AC8967EA1}" type="pres">
      <dgm:prSet presAssocID="{640FD348-9B3F-466E-B5A6-56BF5165298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A0CB67-DC32-4838-B256-09A4436EE9AC}" type="pres">
      <dgm:prSet presAssocID="{B881859F-C40B-456C-952C-61AD648D0871}" presName="spacer" presStyleCnt="0"/>
      <dgm:spPr/>
    </dgm:pt>
    <dgm:pt modelId="{1AE57EE8-051F-4CED-9CE1-7E6262659FB3}" type="pres">
      <dgm:prSet presAssocID="{88EA2096-9E75-40B9-B601-C22FE7AFB95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019A36-9AE7-4D24-81A7-CB612D00B9F2}" srcId="{8062364D-6A7A-4D24-A732-B677BB67CBC0}" destId="{7CDEF9B6-AD33-49BE-8B19-B546702CAA3B}" srcOrd="0" destOrd="0" parTransId="{1973E482-BB20-4B5A-AC10-69B341BEF3CB}" sibTransId="{6AC41BF5-1AE5-4D01-8C87-2715F17DD105}"/>
    <dgm:cxn modelId="{5492495B-7C68-4620-A7B7-E22790F62C52}" type="presOf" srcId="{7CDEF9B6-AD33-49BE-8B19-B546702CAA3B}" destId="{2224F750-FB4C-4962-B272-AB98580DDA2C}" srcOrd="0" destOrd="0" presId="urn:microsoft.com/office/officeart/2005/8/layout/vList2"/>
    <dgm:cxn modelId="{799F1087-B4B2-4278-97CD-21CA2E4B45ED}" srcId="{8062364D-6A7A-4D24-A732-B677BB67CBC0}" destId="{88EA2096-9E75-40B9-B601-C22FE7AFB95F}" srcOrd="2" destOrd="0" parTransId="{2D9E8DA2-8FBA-4018-9539-7727ECC0745F}" sibTransId="{E21D8ECA-AAC4-45B6-B0E6-675DBD5147E7}"/>
    <dgm:cxn modelId="{3391237C-7FC9-4E8F-8337-12A6A6958225}" type="presOf" srcId="{8062364D-6A7A-4D24-A732-B677BB67CBC0}" destId="{B16A4A0C-352B-4D5C-B79C-4A10C9745183}" srcOrd="0" destOrd="0" presId="urn:microsoft.com/office/officeart/2005/8/layout/vList2"/>
    <dgm:cxn modelId="{FD099D9F-CA41-493B-A9EF-66C6B0095737}" srcId="{8062364D-6A7A-4D24-A732-B677BB67CBC0}" destId="{640FD348-9B3F-466E-B5A6-56BF5165298B}" srcOrd="1" destOrd="0" parTransId="{F34CDFAA-6E55-4EC1-8884-BC5F838E08AA}" sibTransId="{B881859F-C40B-456C-952C-61AD648D0871}"/>
    <dgm:cxn modelId="{41B37841-D247-4CA6-BCDB-BF28990760C4}" type="presOf" srcId="{88EA2096-9E75-40B9-B601-C22FE7AFB95F}" destId="{1AE57EE8-051F-4CED-9CE1-7E6262659FB3}" srcOrd="0" destOrd="0" presId="urn:microsoft.com/office/officeart/2005/8/layout/vList2"/>
    <dgm:cxn modelId="{3CDF19D9-C969-4E81-BE2F-5898683A34DD}" type="presOf" srcId="{640FD348-9B3F-466E-B5A6-56BF5165298B}" destId="{9DD48C91-EB9E-4A86-AE86-9C3AC8967EA1}" srcOrd="0" destOrd="0" presId="urn:microsoft.com/office/officeart/2005/8/layout/vList2"/>
    <dgm:cxn modelId="{9FD30F7F-6D11-4CC4-A7C3-B2BDA8CBBFA0}" type="presParOf" srcId="{B16A4A0C-352B-4D5C-B79C-4A10C9745183}" destId="{2224F750-FB4C-4962-B272-AB98580DDA2C}" srcOrd="0" destOrd="0" presId="urn:microsoft.com/office/officeart/2005/8/layout/vList2"/>
    <dgm:cxn modelId="{E40C5E59-D23F-4C1E-BAAC-204B1DAD3247}" type="presParOf" srcId="{B16A4A0C-352B-4D5C-B79C-4A10C9745183}" destId="{6B577F30-C430-4D20-8BA6-82C93E9D88FF}" srcOrd="1" destOrd="0" presId="urn:microsoft.com/office/officeart/2005/8/layout/vList2"/>
    <dgm:cxn modelId="{11304070-66C7-4940-95A9-39334BC0E3FA}" type="presParOf" srcId="{B16A4A0C-352B-4D5C-B79C-4A10C9745183}" destId="{9DD48C91-EB9E-4A86-AE86-9C3AC8967EA1}" srcOrd="2" destOrd="0" presId="urn:microsoft.com/office/officeart/2005/8/layout/vList2"/>
    <dgm:cxn modelId="{5509C347-785F-4E11-AC64-484F31653A33}" type="presParOf" srcId="{B16A4A0C-352B-4D5C-B79C-4A10C9745183}" destId="{7BA0CB67-DC32-4838-B256-09A4436EE9AC}" srcOrd="3" destOrd="0" presId="urn:microsoft.com/office/officeart/2005/8/layout/vList2"/>
    <dgm:cxn modelId="{FADBE551-0B02-49AB-B522-0B054ACDBC15}" type="presParOf" srcId="{B16A4A0C-352B-4D5C-B79C-4A10C9745183}" destId="{1AE57EE8-051F-4CED-9CE1-7E6262659FB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24F750-FB4C-4962-B272-AB98580DDA2C}">
      <dsp:nvSpPr>
        <dsp:cNvPr id="0" name=""/>
        <dsp:cNvSpPr/>
      </dsp:nvSpPr>
      <dsp:spPr>
        <a:xfrm>
          <a:off x="0" y="560721"/>
          <a:ext cx="8229600" cy="1081080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90% детей имеют нарушения физического и психического здоровья</a:t>
          </a:r>
          <a:endParaRPr lang="ru-RU" sz="2800" kern="1200" dirty="0"/>
        </a:p>
      </dsp:txBody>
      <dsp:txXfrm>
        <a:off x="52774" y="613495"/>
        <a:ext cx="8124052" cy="975532"/>
      </dsp:txXfrm>
    </dsp:sp>
    <dsp:sp modelId="{9DD48C91-EB9E-4A86-AE86-9C3AC8967EA1}">
      <dsp:nvSpPr>
        <dsp:cNvPr id="0" name=""/>
        <dsp:cNvSpPr/>
      </dsp:nvSpPr>
      <dsp:spPr>
        <a:xfrm>
          <a:off x="0" y="1722441"/>
          <a:ext cx="8229600" cy="1081080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30-35% детей, поступающих в школу, уже имеют хронические заболевания</a:t>
          </a:r>
          <a:endParaRPr lang="ru-RU" sz="2800" kern="1200" dirty="0"/>
        </a:p>
      </dsp:txBody>
      <dsp:txXfrm>
        <a:off x="52774" y="1775215"/>
        <a:ext cx="8124052" cy="975532"/>
      </dsp:txXfrm>
    </dsp:sp>
    <dsp:sp modelId="{1AE57EE8-051F-4CED-9CE1-7E6262659FB3}">
      <dsp:nvSpPr>
        <dsp:cNvPr id="0" name=""/>
        <dsp:cNvSpPr/>
      </dsp:nvSpPr>
      <dsp:spPr>
        <a:xfrm>
          <a:off x="0" y="2884161"/>
          <a:ext cx="8229600" cy="1081080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 окончанию школы у 50% детей отмечаются функциональные отклонения в состоянии здоровья </a:t>
          </a:r>
          <a:endParaRPr lang="ru-RU" sz="2800" kern="1200" dirty="0"/>
        </a:p>
      </dsp:txBody>
      <dsp:txXfrm>
        <a:off x="52774" y="2936935"/>
        <a:ext cx="8124052" cy="975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AC1895B1-74CE-450D-9217-859AD583A35E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8F6DC22-F36F-4623-A2D1-5C74A8001A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CEC99B0-BB23-4748-8411-B5C33FA95D4F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CE7B26C-E066-429B-AF5D-CC8BFD587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1463F-F792-42A1-8E33-FCB06E7C8A85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87089-06D7-4056-BE63-A530886BA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1D273-6663-462B-B2F5-39FCFF6F0F1B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771E5-5725-49B4-A420-A94CE29EB6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75D48-1CFE-41FA-B5D9-891175309FD1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70550-5750-4EC6-8F0C-C9C6BA064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83C0C-F156-455E-BAA2-AC3F5ACCF91C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6F2C8-89F7-485D-A7C3-3FAAB023A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0A22E-7486-4234-ACCE-52680F1BFDFC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8465C-C228-4EAF-998C-26CE4E9D5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993CF-9BA2-4111-A671-59A339AA2CBF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9F3E-E58E-4A48-8FA7-92E9AF71C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CE205-41D1-41FD-9744-32A1569B2DA1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C5111-0454-4830-A332-0696A8D23D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569CB-C590-444B-9527-466917325AD5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6BD93-1164-42ED-B4A3-3EA81CF589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69600-FA05-44A0-ADF8-CDC095C7C8BD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1E35C-092E-4AD8-B329-78B8F1DBC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2A1-3EB5-43B8-A910-FAFED191913A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A6D2B-DB70-40CB-9D56-929D90021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7625C-E2AD-4F44-82FE-D39E464D256C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B2028-7B4A-451F-B64F-185065058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Arial" charset="0"/>
              </a:defRPr>
            </a:lvl1pPr>
          </a:lstStyle>
          <a:p>
            <a:pPr>
              <a:defRPr/>
            </a:pPr>
            <a:fld id="{5E63926B-5B69-4790-836B-5F58132DBF53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39B4110-B308-4CC0-A7B4-6F0D3C444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i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i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2"/>
          <p:cNvSpPr>
            <a:spLocks noChangeArrowheads="1"/>
          </p:cNvSpPr>
          <p:nvPr/>
        </p:nvSpPr>
        <p:spPr bwMode="auto">
          <a:xfrm>
            <a:off x="428625" y="642938"/>
            <a:ext cx="792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ОБЩЕШКОЛЬНОЕ РОДИТЕЛЬСКОЕ СОБРАНИЕ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Прямоугольник 2"/>
          <p:cNvSpPr>
            <a:spLocks noChangeArrowheads="1"/>
          </p:cNvSpPr>
          <p:nvPr/>
        </p:nvSpPr>
        <p:spPr bwMode="auto">
          <a:xfrm>
            <a:off x="500063" y="1785938"/>
            <a:ext cx="828675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«СПАЙС. Что это такое и как он убивает людей»</a:t>
            </a:r>
          </a:p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(Профилактика употребления несовершеннолетними наркотических и психотропных веществ, синтетических каннабиноидов, входящих в состав курительных смесей)</a:t>
            </a:r>
          </a:p>
          <a:p>
            <a:pPr algn="ctr"/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Прямоугольник 2"/>
          <p:cNvSpPr>
            <a:spLocks noChangeArrowheads="1"/>
          </p:cNvSpPr>
          <p:nvPr/>
        </p:nvSpPr>
        <p:spPr bwMode="auto">
          <a:xfrm>
            <a:off x="571500" y="6072188"/>
            <a:ext cx="792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13.11.2014г.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765175"/>
            <a:ext cx="7924800" cy="49498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cs typeface="Tahoma" pitchFamily="34" charset="0"/>
              </a:rPr>
              <a:t>Курильщик не ощущает боли и у него отключается чувство самосохранения. Нередки случаи, когда человек, покурив спайс, впадает в состояние неконтролируемого панического страха, и в попытке избавиться от него, совершает непреднамеренный суицид</a:t>
            </a:r>
            <a:r>
              <a:rPr lang="ru-RU" sz="2400" dirty="0" smtClean="0">
                <a:cs typeface="Tahoma" pitchFamily="34" charset="0"/>
              </a:rPr>
              <a:t>.</a:t>
            </a:r>
          </a:p>
          <a:p>
            <a:pPr>
              <a:buFontTx/>
              <a:buNone/>
              <a:defRPr/>
            </a:pPr>
            <a:endParaRPr lang="ru-RU" sz="2400" dirty="0" smtClean="0">
              <a:cs typeface="Tahoma" pitchFamily="34" charset="0"/>
            </a:endParaRPr>
          </a:p>
          <a:p>
            <a:pPr>
              <a:defRPr/>
            </a:pPr>
            <a:r>
              <a:rPr lang="ru-RU" sz="2400" dirty="0" smtClean="0">
                <a:cs typeface="Tahoma" pitchFamily="34" charset="0"/>
              </a:rPr>
              <a:t>Курильщики </a:t>
            </a:r>
            <a:r>
              <a:rPr lang="ru-RU" sz="2400" dirty="0">
                <a:cs typeface="Tahoma" pitchFamily="34" charset="0"/>
              </a:rPr>
              <a:t>видят галлюцинации и ощущают тактильные эффекты, связанные с ними. Галлюцинации полностью воспринимаются человеком как реальность и все, что происходит у него в голове, кажется настоящим</a:t>
            </a:r>
            <a:r>
              <a:rPr lang="ru-RU" sz="2400" dirty="0" smtClean="0">
                <a:cs typeface="Tahoma" pitchFamily="34" charset="0"/>
              </a:rPr>
              <a:t>.</a:t>
            </a:r>
          </a:p>
          <a:p>
            <a:pPr marL="0" indent="0"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60350"/>
            <a:ext cx="7924800" cy="3600450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ru-RU" sz="2600" dirty="0" smtClean="0">
                <a:latin typeface="+mn-lt"/>
                <a:cs typeface="Tahoma" pitchFamily="34" charset="0"/>
              </a:rPr>
              <a:t>После окончания действия спайса человек впадает в подавленное, депрессивное состояние, становится  раздражительным. Редко, когда он что-либо помнит о своих действиях после возвращения в сознание.</a:t>
            </a:r>
            <a:r>
              <a:rPr lang="ru-RU" sz="2600" dirty="0">
                <a:latin typeface="+mn-lt"/>
                <a:cs typeface="Tahoma" pitchFamily="34" charset="0"/>
              </a:rPr>
              <a:t/>
            </a:r>
            <a:br>
              <a:rPr lang="ru-RU" sz="2600" dirty="0">
                <a:latin typeface="+mn-lt"/>
                <a:cs typeface="Tahoma" pitchFamily="34" charset="0"/>
              </a:rPr>
            </a:br>
            <a:endParaRPr lang="ru-RU" sz="2600" dirty="0">
              <a:latin typeface="+mn-lt"/>
            </a:endParaRPr>
          </a:p>
        </p:txBody>
      </p:sp>
      <p:pic>
        <p:nvPicPr>
          <p:cNvPr id="26626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4076700"/>
            <a:ext cx="3048000" cy="2286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smtClean="0">
                <a:latin typeface="Tahoma" pitchFamily="34" charset="0"/>
                <a:cs typeface="Tahoma" pitchFamily="34" charset="0"/>
              </a:rPr>
              <a:t>Последствия курения спайса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ъект 2"/>
          <p:cNvSpPr>
            <a:spLocks noGrp="1"/>
          </p:cNvSpPr>
          <p:nvPr>
            <p:ph idx="1"/>
          </p:nvPr>
        </p:nvSpPr>
        <p:spPr>
          <a:xfrm>
            <a:off x="609600" y="1052513"/>
            <a:ext cx="7924800" cy="4662487"/>
          </a:xfrm>
        </p:spPr>
        <p:txBody>
          <a:bodyPr/>
          <a:lstStyle/>
          <a:p>
            <a:r>
              <a:rPr lang="ru-RU" sz="2600" b="1" smtClean="0">
                <a:latin typeface="Tahoma" pitchFamily="34" charset="0"/>
                <a:cs typeface="Tahoma" pitchFamily="34" charset="0"/>
              </a:rPr>
              <a:t>Воздействие спайса на психику оказывается таким же, как и воздействие других наркотических веществ. </a:t>
            </a:r>
            <a:r>
              <a:rPr lang="ru-RU" sz="2800" b="1" smtClean="0"/>
              <a:t/>
            </a:r>
            <a:r>
              <a:rPr lang="ru-RU" sz="2600" b="1" smtClean="0">
                <a:latin typeface="Tahoma" pitchFamily="34" charset="0"/>
                <a:cs typeface="Tahoma" pitchFamily="34" charset="0"/>
              </a:rPr>
              <a:t>Постепенно снижаются память, интеллект, внимание</a:t>
            </a:r>
            <a:r>
              <a:rPr lang="ru-RU" sz="2800" b="1" smtClean="0"/>
              <a:t>. </a:t>
            </a:r>
            <a:r>
              <a:rPr lang="ru-RU" sz="2600" b="1" smtClean="0">
                <a:latin typeface="Tahoma" pitchFamily="34" charset="0"/>
                <a:cs typeface="Tahoma" pitchFamily="34" charset="0"/>
              </a:rPr>
              <a:t>При частом употреблении спайса появляются галлюцинации, тревога, чувство панического страха. </a:t>
            </a:r>
          </a:p>
          <a:p>
            <a:r>
              <a:rPr lang="ru-RU" sz="2600" b="1" smtClean="0">
                <a:latin typeface="Tahoma" pitchFamily="34" charset="0"/>
                <a:cs typeface="Tahoma" pitchFamily="34" charset="0"/>
              </a:rPr>
              <a:t>Довольно быстро развивается толерантность, привыкание.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4017962"/>
          </a:xfrm>
        </p:spPr>
        <p:txBody>
          <a:bodyPr/>
          <a:lstStyle/>
          <a:p>
            <a:r>
              <a:rPr lang="ru-RU" sz="2600" b="1" smtClean="0">
                <a:latin typeface="Tahoma" pitchFamily="34" charset="0"/>
                <a:cs typeface="Tahoma" pitchFamily="34" charset="0"/>
              </a:rPr>
              <a:t>Орган, на который спайс оказывает самое сильное влияние – </a:t>
            </a:r>
            <a:r>
              <a:rPr lang="ru-RU" sz="2600" b="1" u="sng" smtClean="0">
                <a:latin typeface="Tahoma" pitchFamily="34" charset="0"/>
                <a:cs typeface="Tahoma" pitchFamily="34" charset="0"/>
              </a:rPr>
              <a:t>мозг</a:t>
            </a:r>
            <a:r>
              <a:rPr lang="ru-RU" sz="2600" b="1" smtClean="0">
                <a:latin typeface="Tahoma" pitchFamily="34" charset="0"/>
                <a:cs typeface="Tahoma" pitchFamily="34" charset="0"/>
              </a:rPr>
              <a:t>. Химический яд заставляет резко сужаться капилляры, мозг перестает насыщаться кислородом в нормальном количестве. В результате </a:t>
            </a:r>
            <a:r>
              <a:rPr lang="ru-RU" sz="2600" b="1" u="sng" smtClean="0">
                <a:latin typeface="Tahoma" pitchFamily="34" charset="0"/>
                <a:cs typeface="Tahoma" pitchFamily="34" charset="0"/>
              </a:rPr>
              <a:t>клетки погибают</a:t>
            </a:r>
            <a:r>
              <a:rPr lang="ru-RU" sz="2600" b="1" smtClean="0">
                <a:latin typeface="Tahoma" pitchFamily="34" charset="0"/>
                <a:cs typeface="Tahoma" pitchFamily="34" charset="0"/>
              </a:rPr>
              <a:t>, а человек ощущает состояние легкости и беззаботности. Именно этот эффект и нравится подросткам. </a:t>
            </a:r>
            <a:endParaRPr lang="ru-RU" sz="2600" b="1" smtClean="0"/>
          </a:p>
        </p:txBody>
      </p:sp>
      <p:pic>
        <p:nvPicPr>
          <p:cNvPr id="2969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4292600"/>
            <a:ext cx="3143250" cy="20955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692150"/>
            <a:ext cx="7924800" cy="502285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ru-RU" sz="2600" b="1" dirty="0">
                <a:latin typeface="Tahoma" pitchFamily="34" charset="0"/>
                <a:cs typeface="Tahoma" pitchFamily="34" charset="0"/>
              </a:rPr>
              <a:t>Физическое здоровье курильщика находится в зоне постоянного риска. Страдают все без исключения органы тела и их функции. Но самое губительное действие </a:t>
            </a:r>
            <a:r>
              <a:rPr lang="ru-RU" sz="2600" b="1" dirty="0" smtClean="0">
                <a:latin typeface="Tahoma" pitchFamily="34" charset="0"/>
                <a:cs typeface="Tahoma" pitchFamily="34" charset="0"/>
              </a:rPr>
              <a:t>спайс оказывает </a:t>
            </a:r>
            <a:r>
              <a:rPr lang="ru-RU" sz="2600" b="1" dirty="0">
                <a:latin typeface="Tahoma" pitchFamily="34" charset="0"/>
                <a:cs typeface="Tahoma" pitchFamily="34" charset="0"/>
              </a:rPr>
              <a:t>на печень, легкие, сердечно-сосудистую </a:t>
            </a:r>
            <a:r>
              <a:rPr lang="ru-RU" sz="2600" b="1" dirty="0" smtClean="0">
                <a:latin typeface="Tahoma" pitchFamily="34" charset="0"/>
                <a:cs typeface="Tahoma" pitchFamily="34" charset="0"/>
              </a:rPr>
              <a:t>систему</a:t>
            </a:r>
            <a:r>
              <a:rPr lang="ru-RU" b="1" dirty="0" smtClean="0"/>
              <a:t>. </a:t>
            </a:r>
          </a:p>
          <a:p>
            <a:pPr>
              <a:defRPr/>
            </a:pPr>
            <a:r>
              <a:rPr lang="ru-RU" sz="2600" b="1" dirty="0">
                <a:latin typeface="Tahoma" pitchFamily="34" charset="0"/>
                <a:cs typeface="Tahoma" pitchFamily="34" charset="0"/>
              </a:rPr>
              <a:t>Репродуктивная система. У мужчин снижается эрекция, сперматозоиды теряют активность и подвижность. У женщин слабеет либидо, изменяется гормональный фон, сбивается менструальный цикл. В результате это все грозит бесплодием, болезнями репродуктивной системы.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981075"/>
            <a:ext cx="7924800" cy="47339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600" b="1" dirty="0">
                <a:latin typeface="Tahoma" pitchFamily="34" charset="0"/>
                <a:cs typeface="Tahoma" pitchFamily="34" charset="0"/>
              </a:rPr>
              <a:t>Курение спайсов, как и курение обычных </a:t>
            </a:r>
            <a:r>
              <a:rPr lang="ru-RU" sz="2600" b="1" dirty="0" smtClean="0">
                <a:latin typeface="Tahoma" pitchFamily="34" charset="0"/>
                <a:cs typeface="Tahoma" pitchFamily="34" charset="0"/>
              </a:rPr>
              <a:t>сигарет, </a:t>
            </a:r>
            <a:r>
              <a:rPr lang="ru-RU" sz="2600" b="1" dirty="0">
                <a:latin typeface="Tahoma" pitchFamily="34" charset="0"/>
                <a:cs typeface="Tahoma" pitchFamily="34" charset="0"/>
              </a:rPr>
              <a:t>вызывает раздражение дыхательных путей. Как следствие продолжительного вдыхания дыма: осиплость голоса, кашель, слезотечение. Возможно развитие хронических воспалительных заболеваний дыхательных путей: ларингиты, бронхиты, фарингиты. Не исключено возникновение злокачественных опухолей бронхов, гортани, глотки и ротовой полости</a:t>
            </a:r>
            <a:r>
              <a:rPr lang="ru-RU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785937"/>
          </a:xfrm>
        </p:spPr>
        <p:txBody>
          <a:bodyPr/>
          <a:lstStyle/>
          <a:p>
            <a:r>
              <a:rPr lang="ru-RU" sz="2800" b="1" smtClean="0">
                <a:latin typeface="Tahoma" pitchFamily="34" charset="0"/>
                <a:cs typeface="Tahoma" pitchFamily="34" charset="0"/>
              </a:rPr>
              <a:t>смеси для курения становятся первым шагом на пути перехода к</a:t>
            </a:r>
            <a:r>
              <a:rPr lang="en-US" sz="2800" b="1" smtClean="0">
                <a:latin typeface="Tahoma" pitchFamily="34" charset="0"/>
                <a:cs typeface="Tahoma" pitchFamily="34" charset="0"/>
              </a:rPr>
              <a:t/>
            </a:r>
            <a:r>
              <a:rPr lang="ru-RU" sz="2800" b="1" smtClean="0">
                <a:latin typeface="Tahoma" pitchFamily="34" charset="0"/>
                <a:cs typeface="Tahoma" pitchFamily="34" charset="0"/>
              </a:rPr>
              <a:t>другим видам наркотиков</a:t>
            </a:r>
            <a:endParaRPr lang="ru-RU" sz="2800" b="1" smtClean="0"/>
          </a:p>
        </p:txBody>
      </p:sp>
      <p:pic>
        <p:nvPicPr>
          <p:cNvPr id="32770" name="Объект 4"/>
          <p:cNvPicPr>
            <a:picLocks noGrp="1" noChangeAspect="1"/>
          </p:cNvPicPr>
          <p:nvPr>
            <p:ph sz="quarter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42988" y="2636838"/>
            <a:ext cx="3021012" cy="2952750"/>
          </a:xfrm>
        </p:spPr>
      </p:pic>
      <p:pic>
        <p:nvPicPr>
          <p:cNvPr id="32771" name="Объект 5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830763" y="2636838"/>
            <a:ext cx="3048000" cy="295275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2074862"/>
          </a:xfrm>
        </p:spPr>
        <p:txBody>
          <a:bodyPr/>
          <a:lstStyle/>
          <a:p>
            <a:r>
              <a:rPr lang="ru-RU" sz="2600" b="1" smtClean="0">
                <a:latin typeface="Tahoma" pitchFamily="34" charset="0"/>
                <a:cs typeface="Tahoma" pitchFamily="34" charset="0"/>
              </a:rPr>
              <a:t>Курительные смеси все чаще стали причиной подростковых смертей. Подростки попадают в зависимость гораздо быстрее взрослых людей</a:t>
            </a:r>
            <a:endParaRPr lang="ru-RU" sz="2600" b="1" smtClean="0"/>
          </a:p>
        </p:txBody>
      </p:sp>
      <p:pic>
        <p:nvPicPr>
          <p:cNvPr id="3379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2844800"/>
            <a:ext cx="6777037" cy="2466975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15382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/>
              <a:t>Симптомы употребления </a:t>
            </a:r>
            <a:r>
              <a:rPr lang="ru-RU" b="1" dirty="0" smtClean="0"/>
              <a:t>спайс</a:t>
            </a:r>
            <a:r>
              <a:rPr lang="ru-RU" b="1" dirty="0"/>
              <a:t>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481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b="1" smtClean="0">
                <a:latin typeface="Tahoma" pitchFamily="34" charset="0"/>
                <a:cs typeface="Tahoma" pitchFamily="34" charset="0"/>
              </a:rPr>
              <a:t>Расширение зрачков</a:t>
            </a:r>
          </a:p>
          <a:p>
            <a:r>
              <a:rPr lang="ru-RU" sz="2600" b="1" smtClean="0">
                <a:latin typeface="Tahoma" pitchFamily="34" charset="0"/>
                <a:cs typeface="Tahoma" pitchFamily="34" charset="0"/>
              </a:rPr>
              <a:t>Покраснение конъюнктивы</a:t>
            </a:r>
          </a:p>
          <a:p>
            <a:r>
              <a:rPr lang="ru-RU" sz="2600" b="1" smtClean="0">
                <a:latin typeface="Tahoma" pitchFamily="34" charset="0"/>
                <a:cs typeface="Tahoma" pitchFamily="34" charset="0"/>
              </a:rPr>
              <a:t>Повышенный аппетит, жажда, тяга к сладкому</a:t>
            </a:r>
          </a:p>
          <a:p>
            <a:r>
              <a:rPr lang="ru-RU" sz="2600" b="1" smtClean="0">
                <a:latin typeface="Tahoma" pitchFamily="34" charset="0"/>
                <a:cs typeface="Tahoma" pitchFamily="34" charset="0"/>
              </a:rPr>
              <a:t>Сухость во рту</a:t>
            </a:r>
          </a:p>
          <a:p>
            <a:r>
              <a:rPr lang="ru-RU" sz="2600" b="1" smtClean="0">
                <a:latin typeface="Tahoma" pitchFamily="34" charset="0"/>
                <a:cs typeface="Tahoma" pitchFamily="34" charset="0"/>
              </a:rPr>
              <a:t>Покраснение лица</a:t>
            </a:r>
          </a:p>
          <a:p>
            <a:r>
              <a:rPr lang="ru-RU" sz="2600" b="1" smtClean="0">
                <a:latin typeface="Tahoma" pitchFamily="34" charset="0"/>
                <a:cs typeface="Tahoma" pitchFamily="34" charset="0"/>
              </a:rPr>
              <a:t>Повышение артериального давления, учащение пульса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714375" y="1428750"/>
            <a:ext cx="8143875" cy="40719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800" smtClean="0">
                <a:solidFill>
                  <a:srgbClr val="7030A0"/>
                </a:solidFill>
              </a:rPr>
              <a:t/>
            </a:r>
            <a:r>
              <a:rPr lang="ru-RU" sz="4400" b="1" smtClean="0">
                <a:solidFill>
                  <a:srgbClr val="7030A0"/>
                </a:solidFill>
              </a:rPr>
              <a:t>Здоровье</a:t>
            </a:r>
            <a:r>
              <a:rPr lang="ru-RU" sz="4400" b="1" smtClean="0"/>
              <a:t> – это то, что люди больше всего стремятся сохранить и меньше всего берегут.</a:t>
            </a:r>
          </a:p>
          <a:p>
            <a:pPr lvl="4" eaLnBrk="1" hangingPunct="1">
              <a:buFontTx/>
              <a:buNone/>
            </a:pPr>
            <a:r>
              <a:rPr lang="ru-RU" b="1" smtClean="0"/>
              <a:t/>
            </a:r>
            <a:r>
              <a:rPr lang="ru-RU" smtClean="0"/>
              <a:t>				Ж.Лабрюйер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46175" y="1268413"/>
            <a:ext cx="3090863" cy="3960812"/>
          </a:xfrm>
        </p:spPr>
      </p:pic>
      <p:sp>
        <p:nvSpPr>
          <p:cNvPr id="35842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692150"/>
            <a:ext cx="3671888" cy="5022850"/>
          </a:xfrm>
        </p:spPr>
        <p:txBody>
          <a:bodyPr/>
          <a:lstStyle/>
          <a:p>
            <a:pPr marL="285750" indent="-285750">
              <a:buFontTx/>
              <a:buChar char="•"/>
            </a:pPr>
            <a:r>
              <a:rPr lang="ru-RU" sz="2000" b="1" smtClean="0">
                <a:latin typeface="Tahoma" pitchFamily="34" charset="0"/>
                <a:cs typeface="Tahoma" pitchFamily="34" charset="0"/>
              </a:rPr>
              <a:t>Приступы смеха, веселости, которые могут сменяться тревогой, испугом</a:t>
            </a:r>
          </a:p>
          <a:p>
            <a:pPr marL="285750" indent="-285750">
              <a:buFontTx/>
              <a:buChar char="•"/>
            </a:pPr>
            <a:r>
              <a:rPr lang="ru-RU" sz="2000" b="1" smtClean="0">
                <a:latin typeface="Tahoma" pitchFamily="34" charset="0"/>
                <a:cs typeface="Tahoma" pitchFamily="34" charset="0"/>
              </a:rPr>
              <a:t>Выраженная потребность двигаться</a:t>
            </a:r>
          </a:p>
          <a:p>
            <a:pPr marL="285750" indent="-285750">
              <a:buFontTx/>
              <a:buChar char="•"/>
            </a:pPr>
            <a:r>
              <a:rPr lang="ru-RU" sz="2000" b="1" smtClean="0">
                <a:latin typeface="Tahoma" pitchFamily="34" charset="0"/>
                <a:cs typeface="Tahoma" pitchFamily="34" charset="0"/>
              </a:rPr>
              <a:t>Ощущение «невесомости»</a:t>
            </a:r>
          </a:p>
          <a:p>
            <a:pPr marL="285750" indent="-285750">
              <a:buFontTx/>
              <a:buChar char="•"/>
            </a:pPr>
            <a:r>
              <a:rPr lang="ru-RU" sz="2000" b="1" smtClean="0">
                <a:latin typeface="Tahoma" pitchFamily="34" charset="0"/>
                <a:cs typeface="Tahoma" pitchFamily="34" charset="0"/>
              </a:rPr>
              <a:t>Болтливость</a:t>
            </a:r>
          </a:p>
          <a:p>
            <a:pPr marL="285750" indent="-285750">
              <a:buFontTx/>
              <a:buChar char="•"/>
            </a:pPr>
            <a:r>
              <a:rPr lang="ru-RU" sz="2000" b="1" smtClean="0">
                <a:latin typeface="Tahoma" pitchFamily="34" charset="0"/>
                <a:cs typeface="Tahoma" pitchFamily="34" charset="0"/>
              </a:rPr>
              <a:t>Изменение восприятия пространства, времени, звука, цвета</a:t>
            </a:r>
          </a:p>
          <a:p>
            <a:pPr marL="285750" indent="-285750">
              <a:buFontTx/>
              <a:buChar char="•"/>
            </a:pPr>
            <a:r>
              <a:rPr lang="ru-RU" sz="2000" b="1" smtClean="0">
                <a:latin typeface="Tahoma" pitchFamily="34" charset="0"/>
                <a:cs typeface="Tahoma" pitchFamily="34" charset="0"/>
              </a:rPr>
              <a:t>Наличие окурков, свернутых вручную, тяжелый травяной «запах» от одежды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609600" y="404813"/>
            <a:ext cx="7924800" cy="3887787"/>
          </a:xfrm>
        </p:spPr>
        <p:txBody>
          <a:bodyPr/>
          <a:lstStyle/>
          <a:p>
            <a:r>
              <a:rPr lang="ru-RU" sz="2600" b="1" smtClean="0">
                <a:latin typeface="Tahoma" pitchFamily="34" charset="0"/>
                <a:cs typeface="Tahoma" pitchFamily="34" charset="0"/>
              </a:rPr>
              <a:t>Человек, употребляющий спайс, нуждается в профессиональной помощи! Он должен пройти </a:t>
            </a:r>
            <a:r>
              <a:rPr lang="ru-RU" sz="2600" b="1" u="sng" smtClean="0">
                <a:latin typeface="Tahoma" pitchFamily="34" charset="0"/>
                <a:cs typeface="Tahoma" pitchFamily="34" charset="0"/>
              </a:rPr>
              <a:t>курс лечения от зависимости</a:t>
            </a:r>
            <a:r>
              <a:rPr lang="ru-RU" sz="2600" b="1" smtClean="0">
                <a:latin typeface="Tahoma" pitchFamily="34" charset="0"/>
                <a:cs typeface="Tahoma" pitchFamily="34" charset="0"/>
              </a:rPr>
              <a:t>. Даже на ранних стадиях употребления консультация у нарколога будет очень полезна. Только так можно добиться полного освобождения от зависимости</a:t>
            </a:r>
            <a:r>
              <a:rPr lang="en-US" sz="2600" b="1" smtClean="0">
                <a:latin typeface="Tahoma" pitchFamily="34" charset="0"/>
                <a:cs typeface="Tahoma" pitchFamily="34" charset="0"/>
              </a:rPr>
              <a:t>.</a:t>
            </a:r>
            <a:r>
              <a:rPr lang="ru-RU" sz="3200" b="1" smtClean="0"/>
              <a:t/>
            </a:r>
            <a:br>
              <a:rPr lang="ru-RU" sz="3200" b="1" smtClean="0"/>
            </a:br>
            <a:endParaRPr lang="ru-RU" b="1" smtClean="0"/>
          </a:p>
        </p:txBody>
      </p:sp>
      <p:pic>
        <p:nvPicPr>
          <p:cNvPr id="36866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03350" y="4365625"/>
            <a:ext cx="2881313" cy="1919288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>
          <a:xfrm>
            <a:off x="685800" y="357188"/>
            <a:ext cx="8243888" cy="6143625"/>
          </a:xfrm>
        </p:spPr>
        <p:txBody>
          <a:bodyPr/>
          <a:lstStyle/>
          <a:p>
            <a:pPr algn="l"/>
            <a:r>
              <a:rPr lang="ru-RU" sz="2400" b="1" smtClean="0">
                <a:solidFill>
                  <a:srgbClr val="FF0000"/>
                </a:solidFill>
              </a:rPr>
              <a:t>                                        Что делать?</a:t>
            </a:r>
            <a:r>
              <a:rPr lang="ru-RU" sz="1800" b="1" smtClean="0"/>
              <a:t/>
            </a:r>
            <a:br>
              <a:rPr lang="ru-RU" sz="1800" b="1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            Если вы обнаружили у своего ребенка или друга признаки употребления курительных смесей, внимательно наблюдайте за его физическим состоянием, настроением, времяпрепровождением и окружением. В случаях эпизодического, однократного курения «Спайса» подростка еще можно остановить, поговорив по душам, разъяснив, что «Спайс» – это наркотик такой же силы, как героин, что его употребление смертельно опасно и приводит к наркомании. Почитайте вместе с ним в Интернете статьи на тему «Смерть от Спайса», «Самоубийство под Спайсом» и др. – и вы, может быть, раскроете подростку глаза на то, что употребляя этот наркотик, он ходит по лезвию ножа.</a:t>
            </a:r>
            <a:br>
              <a:rPr lang="ru-RU" sz="1800" smtClean="0"/>
            </a:br>
            <a:r>
              <a:rPr lang="ru-RU" sz="1800" smtClean="0"/>
              <a:t>Коварство «Спайса» еще и в том, что он быстро вызывает привыкание, причем такой же силы, как героин или кокаин. В течение полугода потребления он так сильно затягивает, что самостоятельно бросить его уже невозможно. Если вы заметили, что ваш ребенок или знакомый курит «Спайс», стал агрессивным, раздражительным, у него появился специфический круг друзей – таких же любителей «побалдеть», он начал пропускать учёбу, брать без разрешения деньги – пора бить тревогу. Сами с этой бедой вы не справитесь – наркотическая зависимость очень сильная. Не стесняйтесь обращаться к подростковому наркологу, психологу, поговорите с классным руководителем. Помните, что закрыть глаза на эту беду не удастся, а ваше бездействие может обернуться страшной трагедией.</a:t>
            </a:r>
            <a:br>
              <a:rPr lang="ru-RU" sz="1800" smtClean="0"/>
            </a:br>
            <a:endParaRPr lang="ru-RU" sz="1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Россия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323850" y="357188"/>
            <a:ext cx="8640763" cy="6238875"/>
          </a:xfrm>
        </p:spPr>
        <p:txBody>
          <a:bodyPr/>
          <a:lstStyle/>
          <a:p>
            <a:r>
              <a:rPr lang="ru-RU" sz="2400" smtClean="0"/>
              <a:t>губернатором запущены проекты «Развитие массового спорта на Кубани», программа «Антинарко», «Спортивные надежды Кубани», добровольное анонимное тестирование на предмет употребления наркотических средств;</a:t>
            </a:r>
          </a:p>
          <a:p>
            <a:r>
              <a:rPr lang="ru-RU" sz="2400" smtClean="0"/>
              <a:t>в крае реализуется строительство спортивных объектов;</a:t>
            </a:r>
          </a:p>
          <a:p>
            <a:r>
              <a:rPr lang="ru-RU" sz="2400" smtClean="0"/>
              <a:t>запущена программа по ремонту спортивных залов;</a:t>
            </a:r>
          </a:p>
          <a:p>
            <a:r>
              <a:rPr lang="ru-RU" sz="2400" smtClean="0"/>
              <a:t>введен 3-й час физкультуры;</a:t>
            </a:r>
          </a:p>
          <a:p>
            <a:r>
              <a:rPr lang="ru-RU" sz="2400" smtClean="0"/>
              <a:t>в нашей школе проходит систематический осмотр детей медсестрой;</a:t>
            </a:r>
          </a:p>
          <a:p>
            <a:r>
              <a:rPr lang="ru-RU" sz="2400" smtClean="0"/>
              <a:t>организована прививочная кампания;</a:t>
            </a:r>
          </a:p>
          <a:p>
            <a:r>
              <a:rPr lang="ru-RU" sz="2400" smtClean="0"/>
              <a:t>2 раза в год проходит диспансеризация учащихся;</a:t>
            </a:r>
          </a:p>
          <a:p>
            <a:r>
              <a:rPr lang="ru-RU" sz="2400" smtClean="0"/>
              <a:t>организация горячего питания для детей;</a:t>
            </a:r>
          </a:p>
          <a:p>
            <a:r>
              <a:rPr lang="ru-RU" sz="2400" smtClean="0"/>
              <a:t>в нашей школе введена утренняя зарядка;</a:t>
            </a:r>
          </a:p>
          <a:p>
            <a:r>
              <a:rPr lang="ru-RU" sz="2400" smtClean="0"/>
              <a:t>и кислородные коктейли</a:t>
            </a:r>
            <a:r>
              <a:rPr lang="ru-RU" sz="2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00113" y="4365625"/>
            <a:ext cx="3600450" cy="1727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Спайс 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(от англ. «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spice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– специя, пряность)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82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04888" y="693738"/>
            <a:ext cx="3359150" cy="3527425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572000" y="692150"/>
            <a:ext cx="3671888" cy="55451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600" b="1" dirty="0" smtClean="0"/>
              <a:t>Это </a:t>
            </a:r>
            <a:r>
              <a:rPr lang="ru-RU" sz="2600" b="1" dirty="0"/>
              <a:t>один из брендов синтетических курительных смесей, поставляемых в продажу в виде травы, с нанесенным химическим веществом</a:t>
            </a:r>
            <a:r>
              <a:rPr lang="ru-RU" sz="2400" b="1" dirty="0"/>
              <a:t>. </a:t>
            </a:r>
            <a:r>
              <a:rPr lang="ru-RU" sz="2600" b="1" dirty="0">
                <a:latin typeface="+mj-lt"/>
                <a:cs typeface="Tahoma" pitchFamily="34" charset="0"/>
              </a:rPr>
              <a:t>Обладает психоактивным действием, </a:t>
            </a:r>
            <a:r>
              <a:rPr lang="ru-RU" sz="2600" b="1" dirty="0" smtClean="0">
                <a:latin typeface="+mj-lt"/>
                <a:cs typeface="Tahoma" pitchFamily="34" charset="0"/>
              </a:rPr>
              <a:t>имитирующим </a:t>
            </a:r>
            <a:r>
              <a:rPr lang="ru-RU" sz="2600" b="1" dirty="0">
                <a:latin typeface="+mj-lt"/>
                <a:cs typeface="Tahoma" pitchFamily="34" charset="0"/>
              </a:rPr>
              <a:t>действие </a:t>
            </a:r>
            <a:r>
              <a:rPr lang="ru-RU" sz="2600" b="1" dirty="0" smtClean="0">
                <a:latin typeface="+mj-lt"/>
                <a:cs typeface="Tahoma" pitchFamily="34" charset="0"/>
              </a:rPr>
              <a:t>марихуаны</a:t>
            </a:r>
            <a:r>
              <a:rPr lang="en-US" sz="2600" b="1" dirty="0">
                <a:latin typeface="+mj-lt"/>
                <a:cs typeface="Tahoma" pitchFamily="34" charset="0"/>
              </a:rPr>
              <a:t>.</a:t>
            </a:r>
            <a:endParaRPr lang="ru-RU" sz="2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981075"/>
            <a:ext cx="7924800" cy="4733925"/>
          </a:xfrm>
        </p:spPr>
        <p:txBody>
          <a:bodyPr>
            <a:normAutofit/>
          </a:bodyPr>
          <a:lstStyle/>
          <a:p>
            <a:pPr marL="44450" indent="0" algn="ctr">
              <a:buFontTx/>
              <a:buNone/>
            </a:pPr>
            <a:r>
              <a:rPr lang="ru-RU" sz="2800" smtClean="0">
                <a:ea typeface="Simplified Arabic Fixed"/>
                <a:cs typeface="Simplified Arabic Fixed"/>
              </a:rPr>
              <a:t>Как правило, для производства курительных смесей используются листья, семена, корни, стебли или цветы различных растений. В дальнейшем для приданий психотропного эффекта натуральное сырье подвергается химической обработке.</a:t>
            </a:r>
            <a:endParaRPr lang="en-US" sz="2800" smtClean="0">
              <a:ea typeface="Simplified Arabic Fixed"/>
              <a:cs typeface="Simplified Arabic Fixed"/>
            </a:endParaRPr>
          </a:p>
          <a:p>
            <a:pPr marL="44450" indent="0" algn="ctr">
              <a:buFontTx/>
              <a:buNone/>
            </a:pPr>
            <a:r>
              <a:rPr lang="ru-RU" sz="2800" smtClean="0">
                <a:ea typeface="Simplified Arabic Fixed"/>
                <a:cs typeface="Simplified Arabic Fixed"/>
              </a:rPr>
              <a:t>Основным действующим веществом обычно является соединение </a:t>
            </a:r>
            <a:r>
              <a:rPr lang="ru-RU" sz="2800" u="sng" smtClean="0">
                <a:ea typeface="Simplified Arabic Fixed"/>
                <a:cs typeface="Simplified Arabic Fixed"/>
              </a:rPr>
              <a:t>JWH-018</a:t>
            </a:r>
            <a:r>
              <a:rPr lang="ru-RU" sz="2800" smtClean="0">
                <a:ea typeface="Simplified Arabic Fixed"/>
                <a:cs typeface="Simplified Arabic Fixed"/>
              </a:rPr>
              <a:t> и его химические аналоги. Попросту – </a:t>
            </a:r>
            <a:r>
              <a:rPr lang="ru-RU" sz="2800" u="sng" smtClean="0">
                <a:ea typeface="Simplified Arabic Fixed"/>
                <a:cs typeface="Simplified Arabic Fixed"/>
              </a:rPr>
              <a:t>синтетическая марихуана</a:t>
            </a:r>
            <a:r>
              <a:rPr lang="ru-RU" sz="2800" smtClean="0">
                <a:ea typeface="Simplified Arabic Fixed"/>
                <a:cs typeface="Simplified Arabic Fixed"/>
              </a:rPr>
              <a:t>.</a:t>
            </a:r>
          </a:p>
          <a:p>
            <a:pPr marL="44450" indent="0"/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ъект 2"/>
          <p:cNvSpPr>
            <a:spLocks noGrp="1"/>
          </p:cNvSpPr>
          <p:nvPr>
            <p:ph idx="1"/>
          </p:nvPr>
        </p:nvSpPr>
        <p:spPr>
          <a:xfrm>
            <a:off x="609600" y="981075"/>
            <a:ext cx="7924800" cy="4733925"/>
          </a:xfrm>
        </p:spPr>
        <p:txBody>
          <a:bodyPr/>
          <a:lstStyle/>
          <a:p>
            <a:r>
              <a:rPr lang="ru-RU" sz="2800" smtClean="0"/>
              <a:t>Важно заметить, что химический состав и действие марихуаны существенно отличается от синтетических заменителей, включая смесь «Spice».</a:t>
            </a:r>
          </a:p>
          <a:p>
            <a:endParaRPr lang="ru-RU" sz="2800" smtClean="0"/>
          </a:p>
          <a:p>
            <a:r>
              <a:rPr lang="ru-RU" sz="2800" smtClean="0"/>
              <a:t>Синтетический каннабиноид «JWH-018» в 5 раз сильнее натурального аналога и в два раза быстрее вызывает зависимость у человека. Его влияние на организм человека на данный момент изучено недостаточно.</a:t>
            </a:r>
          </a:p>
          <a:p>
            <a:endParaRPr lang="ru-RU" sz="2800" smtClean="0">
              <a:latin typeface="Tahoma" pitchFamily="34" charset="0"/>
              <a:cs typeface="Tahoma" pitchFamily="34" charset="0"/>
            </a:endParaRPr>
          </a:p>
          <a:p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Объект 8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1700213"/>
            <a:ext cx="2819400" cy="304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981075"/>
            <a:ext cx="3600450" cy="525621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800" b="1" dirty="0" smtClean="0"/>
              <a:t>Существуют разные способы </a:t>
            </a:r>
            <a:r>
              <a:rPr lang="ru-RU" sz="2800" b="1" dirty="0"/>
              <a:t>приема </a:t>
            </a:r>
            <a:r>
              <a:rPr lang="ru-RU" sz="2800" b="1" dirty="0" smtClean="0"/>
              <a:t>спайса </a:t>
            </a:r>
            <a:r>
              <a:rPr lang="ru-RU" sz="2800" b="1" dirty="0"/>
              <a:t>в организм. Все они связаны с вдыханием дыма, начиная от простой сигареты (самокрутки) и заканчивая сжиганием курительных смесей в </a:t>
            </a:r>
            <a:r>
              <a:rPr lang="ru-RU" sz="2800" b="1" dirty="0" smtClean="0"/>
              <a:t>ароматических лампах.</a:t>
            </a:r>
            <a:endParaRPr lang="ru-RU" sz="26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smtClean="0">
                <a:latin typeface="Tahoma" pitchFamily="34" charset="0"/>
                <a:cs typeface="Tahoma" pitchFamily="34" charset="0"/>
              </a:rPr>
              <a:t>Что происходит с курильщиком спайса?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лубой с кадратиками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голубой с кадратиками</Template>
  <TotalTime>1382</TotalTime>
  <Words>1094</Words>
  <Application>Microsoft Office PowerPoint</Application>
  <PresentationFormat>Экран (4:3)</PresentationFormat>
  <Paragraphs>61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Simplified Arabic Fixed</vt:lpstr>
      <vt:lpstr>Tahoma</vt:lpstr>
      <vt:lpstr>Times New Roman</vt:lpstr>
      <vt:lpstr>голубой с кадратиками</vt:lpstr>
      <vt:lpstr>Презентация PowerPoint</vt:lpstr>
      <vt:lpstr>Презентация PowerPoint</vt:lpstr>
      <vt:lpstr>Россия</vt:lpstr>
      <vt:lpstr>Презентация PowerPoint</vt:lpstr>
      <vt:lpstr>Спайс  (от англ. «spice» – специя, пряность)</vt:lpstr>
      <vt:lpstr>Презентация PowerPoint</vt:lpstr>
      <vt:lpstr>Презентация PowerPoint</vt:lpstr>
      <vt:lpstr>Презентация PowerPoint</vt:lpstr>
      <vt:lpstr>Что происходит с курильщиком спайса?</vt:lpstr>
      <vt:lpstr>Презентация PowerPoint</vt:lpstr>
      <vt:lpstr>После окончания действия спайса человек впадает в подавленное, депрессивное состояние, становится  раздражительным. Редко, когда он что-либо помнит о своих действиях после возвращения в сознание. </vt:lpstr>
      <vt:lpstr>Последствия курения спайса</vt:lpstr>
      <vt:lpstr>Презентация PowerPoint</vt:lpstr>
      <vt:lpstr>Орган, на который спайс оказывает самое сильное влияние – мозг. Химический яд заставляет резко сужаться капилляры, мозг перестает насыщаться кислородом в нормальном количестве. В результате клетки погибают, а человек ощущает состояние легкости и беззаботности. Именно этот эффект и нравится подросткам. </vt:lpstr>
      <vt:lpstr>Презентация PowerPoint</vt:lpstr>
      <vt:lpstr>Презентация PowerPoint</vt:lpstr>
      <vt:lpstr>смеси для курения становятся первым шагом на пути перехода к другим видам наркотиков</vt:lpstr>
      <vt:lpstr>Курительные смеси все чаще стали причиной подростковых смертей. Подростки попадают в зависимость гораздо быстрее взрослых людей</vt:lpstr>
      <vt:lpstr>Симптомы употребления спайса </vt:lpstr>
      <vt:lpstr>Презентация PowerPoint</vt:lpstr>
      <vt:lpstr>Человек, употребляющий спайс, нуждается в профессиональной помощи! Он должен пройти курс лечения от зависимости. Даже на ранних стадиях употребления консультация у нарколога будет очень полезна. Только так можно добиться полного освобождения от зависимости. </vt:lpstr>
      <vt:lpstr>                                        Что делать?              Если вы обнаружили у своего ребенка или друга признаки употребления курительных смесей, внимательно наблюдайте за его физическим состоянием, настроением, времяпрепровождением и окружением. В случаях эпизодического, однократного курения «Спайса» подростка еще можно остановить, поговорив по душам, разъяснив, что «Спайс» – это наркотик такой же силы, как героин, что его употребление смертельно опасно и приводит к наркомании. Почитайте вместе с ним в Интернете статьи на тему «Смерть от Спайса», «Самоубийство под Спайсом» и др. – и вы, может быть, раскроете подростку глаза на то, что употребляя этот наркотик, он ходит по лезвию ножа. Коварство «Спайса» еще и в том, что он быстро вызывает привыкание, причем такой же силы, как героин или кокаин. В течение полугода потребления он так сильно затягивает, что самостоятельно бросить его уже невозможно. Если вы заметили, что ваш ребенок или знакомый курит «Спайс», стал агрессивным, раздражительным, у него появился специфический круг друзей – таких же любителей «побалдеть», он начал пропускать учёбу, брать без разрешения деньги – пора бить тревогу. Сами с этой бедой вы не справитесь – наркотическая зависимость очень сильная. Не стесняйтесь обращаться к подростковому наркологу, психологу, поговорите с классным руководителем. Помните, что закрыть глаза на эту беду не удастся, а ваше бездействие может обернуться страшной трагедией.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Кожевникова</dc:creator>
  <cp:lastModifiedBy>User</cp:lastModifiedBy>
  <cp:revision>107</cp:revision>
  <dcterms:created xsi:type="dcterms:W3CDTF">2013-01-21T01:15:17Z</dcterms:created>
  <dcterms:modified xsi:type="dcterms:W3CDTF">2020-09-16T13:43:24Z</dcterms:modified>
</cp:coreProperties>
</file>