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8"/>
  </p:notesMasterIdLst>
  <p:sldIdLst>
    <p:sldId id="256" r:id="rId2"/>
    <p:sldId id="278" r:id="rId3"/>
    <p:sldId id="276" r:id="rId4"/>
    <p:sldId id="273" r:id="rId5"/>
    <p:sldId id="275" r:id="rId6"/>
    <p:sldId id="277" r:id="rId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2241A"/>
    <a:srgbClr val="E4E4E4"/>
    <a:srgbClr val="FF0000"/>
    <a:srgbClr val="B3B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5890"/>
  </p:normalViewPr>
  <p:slideViewPr>
    <p:cSldViewPr snapToGrid="0">
      <p:cViewPr varScale="1">
        <p:scale>
          <a:sx n="114" d="100"/>
          <a:sy n="114" d="100"/>
        </p:scale>
        <p:origin x="354" y="120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7561E9BD-5424-4932-B78B-3D13F72FE0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0CE227-79AA-431F-BE54-ECB296B3E30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6C6B0D-CB8E-4A88-9974-3AD11C7DAD76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15F71F07-4676-4D3D-928E-43563B0A73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FCB5538C-219B-433B-B71B-A080071038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78CB0C-3934-4015-9A4F-73E47B5A5F9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5F5113-36D8-47F0-80E6-550AE2D8E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FEB5E33-B662-4384-9ADF-C6A26CD8B80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4256CD4B-34A3-42D0-82C9-8EAFEDE24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5" name="Дата 15">
            <a:extLst>
              <a:ext uri="{FF2B5EF4-FFF2-40B4-BE49-F238E27FC236}">
                <a16:creationId xmlns:a16="http://schemas.microsoft.com/office/drawing/2014/main" id="{14BDBE17-4F5E-49EC-82B0-44B6B0D69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317A8-655F-4716-9E00-0D5BFAE65978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6" name="Нижний колонтитул 1">
            <a:extLst>
              <a:ext uri="{FF2B5EF4-FFF2-40B4-BE49-F238E27FC236}">
                <a16:creationId xmlns:a16="http://schemas.microsoft.com/office/drawing/2014/main" id="{67D29878-3450-4959-B65D-E6700DB02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>
            <a:extLst>
              <a:ext uri="{FF2B5EF4-FFF2-40B4-BE49-F238E27FC236}">
                <a16:creationId xmlns:a16="http://schemas.microsoft.com/office/drawing/2014/main" id="{A0BC2AA3-D416-482A-A5F0-3D29CA8C9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473825"/>
            <a:ext cx="1011238" cy="247650"/>
          </a:xfrm>
        </p:spPr>
        <p:txBody>
          <a:bodyPr/>
          <a:lstStyle>
            <a:lvl1pPr>
              <a:defRPr/>
            </a:lvl1pPr>
          </a:lstStyle>
          <a:p>
            <a:fld id="{1B32D4AD-0A60-4C92-9106-9E2203A9D3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477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0">
            <a:extLst>
              <a:ext uri="{FF2B5EF4-FFF2-40B4-BE49-F238E27FC236}">
                <a16:creationId xmlns:a16="http://schemas.microsoft.com/office/drawing/2014/main" id="{5A4E1C2D-EFEB-487C-B71C-731F60DD5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5D290-C605-4FF9-BA44-61F937BC3ADF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5" name="Нижний колонтитул 27">
            <a:extLst>
              <a:ext uri="{FF2B5EF4-FFF2-40B4-BE49-F238E27FC236}">
                <a16:creationId xmlns:a16="http://schemas.microsoft.com/office/drawing/2014/main" id="{AEF7F2CA-8E47-4D58-8A93-DB996F8F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>
            <a:extLst>
              <a:ext uri="{FF2B5EF4-FFF2-40B4-BE49-F238E27FC236}">
                <a16:creationId xmlns:a16="http://schemas.microsoft.com/office/drawing/2014/main" id="{07CCCF46-43BD-4CC8-B185-69E6B144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3221A-8FDF-4C46-9DCA-BBFE458E42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849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444971-6605-4536-9BA6-EE08E8582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33188-F427-4C35-A455-4C630A65ED5E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4E4C50-D3E5-4FC7-95B7-D5C2319A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DA52C2-DF83-4DF9-9893-9FEA131E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BFEED-1ECA-42FC-BF2F-170B451364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746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>
            <a:extLst>
              <a:ext uri="{FF2B5EF4-FFF2-40B4-BE49-F238E27FC236}">
                <a16:creationId xmlns:a16="http://schemas.microsoft.com/office/drawing/2014/main" id="{B0116EED-4BED-4484-AC25-31759C18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3D1F5-BC39-4C2C-B9DE-A6830C7F4048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5" name="Нижний колонтитул 18">
            <a:extLst>
              <a:ext uri="{FF2B5EF4-FFF2-40B4-BE49-F238E27FC236}">
                <a16:creationId xmlns:a16="http://schemas.microsoft.com/office/drawing/2014/main" id="{C7FA6FD7-DA27-4037-BC19-61594EAD8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76200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>
            <a:extLst>
              <a:ext uri="{FF2B5EF4-FFF2-40B4-BE49-F238E27FC236}">
                <a16:creationId xmlns:a16="http://schemas.microsoft.com/office/drawing/2014/main" id="{E1BA136E-1F7B-4D3D-A572-6F8BD586C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473825"/>
            <a:ext cx="1011238" cy="247650"/>
          </a:xfrm>
        </p:spPr>
        <p:txBody>
          <a:bodyPr/>
          <a:lstStyle>
            <a:lvl1pPr>
              <a:defRPr/>
            </a:lvl1pPr>
          </a:lstStyle>
          <a:p>
            <a:fld id="{D5FCF7CF-1A2F-44EB-9C29-3E52ECED7D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261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14EFB68-2480-479D-99F8-7FC707B51D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18">
            <a:extLst>
              <a:ext uri="{FF2B5EF4-FFF2-40B4-BE49-F238E27FC236}">
                <a16:creationId xmlns:a16="http://schemas.microsoft.com/office/drawing/2014/main" id="{2C48E1AD-9451-4899-8BAC-8D721C3F2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36F9F-DEE6-4F18-8B60-59E165988334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7" name="Нижний колонтитул 10">
            <a:extLst>
              <a:ext uri="{FF2B5EF4-FFF2-40B4-BE49-F238E27FC236}">
                <a16:creationId xmlns:a16="http://schemas.microsoft.com/office/drawing/2014/main" id="{E912DB6C-A560-46CE-96E4-1E909C526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>
            <a:extLst>
              <a:ext uri="{FF2B5EF4-FFF2-40B4-BE49-F238E27FC236}">
                <a16:creationId xmlns:a16="http://schemas.microsoft.com/office/drawing/2014/main" id="{3BC4C75E-9D1D-46C1-8901-2E1672B58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8E4E1-29BE-429C-84FA-5D746D9CE3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365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0">
            <a:extLst>
              <a:ext uri="{FF2B5EF4-FFF2-40B4-BE49-F238E27FC236}">
                <a16:creationId xmlns:a16="http://schemas.microsoft.com/office/drawing/2014/main" id="{857696F6-4449-4D83-AF4A-86FFC468F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06140-5961-466B-A64C-63101EC98921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6" name="Нижний колонтитул 27">
            <a:extLst>
              <a:ext uri="{FF2B5EF4-FFF2-40B4-BE49-F238E27FC236}">
                <a16:creationId xmlns:a16="http://schemas.microsoft.com/office/drawing/2014/main" id="{C56B9C65-85DA-48C2-851E-28D7C52AB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9FFF7295-7CCC-4902-B759-70727ABE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261EB-BDE6-49BD-B831-66EEDF29A0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947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076A985-78BE-4DE6-B9D0-410BA5441A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9">
            <a:extLst>
              <a:ext uri="{FF2B5EF4-FFF2-40B4-BE49-F238E27FC236}">
                <a16:creationId xmlns:a16="http://schemas.microsoft.com/office/drawing/2014/main" id="{EAB2F65F-67A9-404B-9C53-A071E622D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AFB2A-091E-42FE-9C73-8A3C5385E044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9" name="Нижний колонтитул 5">
            <a:extLst>
              <a:ext uri="{FF2B5EF4-FFF2-40B4-BE49-F238E27FC236}">
                <a16:creationId xmlns:a16="http://schemas.microsoft.com/office/drawing/2014/main" id="{0BFD9418-3C31-4880-989D-5C233B879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>
            <a:extLst>
              <a:ext uri="{FF2B5EF4-FFF2-40B4-BE49-F238E27FC236}">
                <a16:creationId xmlns:a16="http://schemas.microsoft.com/office/drawing/2014/main" id="{CEF8C417-99FE-4A28-9F8C-5219E69AF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/>
            </a:lvl1pPr>
          </a:lstStyle>
          <a:p>
            <a:fld id="{D02940BF-5FB5-40FC-B80C-0CCC564D1C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619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0">
            <a:extLst>
              <a:ext uri="{FF2B5EF4-FFF2-40B4-BE49-F238E27FC236}">
                <a16:creationId xmlns:a16="http://schemas.microsoft.com/office/drawing/2014/main" id="{09FE3D14-862B-4B08-B42A-CD4844F3B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5CD1-F8D0-4603-9FCA-99EA3FD66595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4" name="Нижний колонтитул 27">
            <a:extLst>
              <a:ext uri="{FF2B5EF4-FFF2-40B4-BE49-F238E27FC236}">
                <a16:creationId xmlns:a16="http://schemas.microsoft.com/office/drawing/2014/main" id="{54D0F476-09E3-4D62-97D4-8D7CEFEF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CC088B-DB82-49E2-B8C3-0B2A1F8A3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88E3A-56EB-4DBE-BC23-2BC7F7B7A8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180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>
            <a:extLst>
              <a:ext uri="{FF2B5EF4-FFF2-40B4-BE49-F238E27FC236}">
                <a16:creationId xmlns:a16="http://schemas.microsoft.com/office/drawing/2014/main" id="{5B0C5F79-22C7-4E05-BFA9-C6F479400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C5A2D-D99E-4E2A-B523-AC3899D547FE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3" name="Нижний колонтитул 23">
            <a:extLst>
              <a:ext uri="{FF2B5EF4-FFF2-40B4-BE49-F238E27FC236}">
                <a16:creationId xmlns:a16="http://schemas.microsoft.com/office/drawing/2014/main" id="{CEC9E32B-0BB2-460C-A277-5055683CC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>
            <a:extLst>
              <a:ext uri="{FF2B5EF4-FFF2-40B4-BE49-F238E27FC236}">
                <a16:creationId xmlns:a16="http://schemas.microsoft.com/office/drawing/2014/main" id="{4FC4A6DC-76F6-434C-B25C-2ED33A611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73A4E-87F6-4A1E-B7E9-4590A6ADEF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697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5AE6274-2587-4867-8754-A1FCF2D67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24">
            <a:extLst>
              <a:ext uri="{FF2B5EF4-FFF2-40B4-BE49-F238E27FC236}">
                <a16:creationId xmlns:a16="http://schemas.microsoft.com/office/drawing/2014/main" id="{75CDEE63-69D4-4AB2-A9F3-EB8EEE2D7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83D9D-EC59-4980-812F-26ECFCA57626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7" name="Нижний колонтитул 28">
            <a:extLst>
              <a:ext uri="{FF2B5EF4-FFF2-40B4-BE49-F238E27FC236}">
                <a16:creationId xmlns:a16="http://schemas.microsoft.com/office/drawing/2014/main" id="{C2174C7B-6D91-4A26-9AE6-A451CB6F4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>
            <a:extLst>
              <a:ext uri="{FF2B5EF4-FFF2-40B4-BE49-F238E27FC236}">
                <a16:creationId xmlns:a16="http://schemas.microsoft.com/office/drawing/2014/main" id="{27E74476-B9D8-41D7-9ED6-78DFD2C6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36313-2FB9-4682-98CF-9870395FAD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933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6">
            <a:extLst>
              <a:ext uri="{FF2B5EF4-FFF2-40B4-BE49-F238E27FC236}">
                <a16:creationId xmlns:a16="http://schemas.microsoft.com/office/drawing/2014/main" id="{07B077D3-8DA3-4A81-A00B-ACE9F5BD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13A34-1AD3-42B8-978D-F93207532E5F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93477EE7-7C76-449C-9AF9-3668B4EC4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>
            <a:extLst>
              <a:ext uri="{FF2B5EF4-FFF2-40B4-BE49-F238E27FC236}">
                <a16:creationId xmlns:a16="http://schemas.microsoft.com/office/drawing/2014/main" id="{C717F274-FA70-446E-8FC6-E2AD960F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14BB5-9653-4234-8181-655C0D61D3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016674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2C329F4-4AE5-4153-9D43-AED540EC1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9" name="Текст 7">
            <a:extLst>
              <a:ext uri="{FF2B5EF4-FFF2-40B4-BE49-F238E27FC236}">
                <a16:creationId xmlns:a16="http://schemas.microsoft.com/office/drawing/2014/main" id="{CF18BDEA-6ED9-4B3C-9774-290386738A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1" name="Дата 10">
            <a:extLst>
              <a:ext uri="{FF2B5EF4-FFF2-40B4-BE49-F238E27FC236}">
                <a16:creationId xmlns:a16="http://schemas.microsoft.com/office/drawing/2014/main" id="{5FB8DD12-4C1C-4FD6-9512-58CCF465E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360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793A596-A401-4469-AC5E-62AD46918EAF}" type="datetimeFigureOut">
              <a:rPr lang="ru-RU"/>
              <a:pPr>
                <a:defRPr/>
              </a:pPr>
              <a:t>31.05.2022</a:t>
            </a:fld>
            <a:endParaRPr lang="ru-RU"/>
          </a:p>
        </p:txBody>
      </p:sp>
      <p:sp>
        <p:nvSpPr>
          <p:cNvPr id="28" name="Нижний колонтитул 27">
            <a:extLst>
              <a:ext uri="{FF2B5EF4-FFF2-40B4-BE49-F238E27FC236}">
                <a16:creationId xmlns:a16="http://schemas.microsoft.com/office/drawing/2014/main" id="{37E614A3-3367-4BE7-8ECF-8135D4863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76200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6B8EEBB-070D-4816-AE28-9C78E203A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477000"/>
            <a:ext cx="1016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fld id="{E6222324-9440-40BB-98FE-AD11A6FB8B7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D7736290-64BF-405D-8460-CC2350229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22E06D4-46B0-46FC-BD75-AC4BD4A854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3D4AC11-85AD-4E82-B6ED-813C562F7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2" r:id="rId4"/>
    <p:sldLayoutId id="2147483878" r:id="rId5"/>
    <p:sldLayoutId id="2147483873" r:id="rId6"/>
    <p:sldLayoutId id="2147483879" r:id="rId7"/>
    <p:sldLayoutId id="2147483880" r:id="rId8"/>
    <p:sldLayoutId id="2147483881" r:id="rId9"/>
    <p:sldLayoutId id="2147483874" r:id="rId10"/>
    <p:sldLayoutId id="21474838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>
            <a:extLst>
              <a:ext uri="{FF2B5EF4-FFF2-40B4-BE49-F238E27FC236}">
                <a16:creationId xmlns:a16="http://schemas.microsoft.com/office/drawing/2014/main" id="{8381E8C3-DF18-4C02-8BE2-D9DC963EC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6454775"/>
            <a:ext cx="3271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>
                <a:latin typeface="Gotham Pro Medium" pitchFamily="2" charset="0"/>
              </a:rPr>
              <a:t>ИНСТИТУТ ВОСПИТАНИЯ РАО</a:t>
            </a:r>
          </a:p>
        </p:txBody>
      </p:sp>
      <p:pic>
        <p:nvPicPr>
          <p:cNvPr id="10243" name="Рисунок 8">
            <a:extLst>
              <a:ext uri="{FF2B5EF4-FFF2-40B4-BE49-F238E27FC236}">
                <a16:creationId xmlns:a16="http://schemas.microsoft.com/office/drawing/2014/main" id="{1DDDEC5D-1C24-4631-ADCD-C53097C0410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2525" y="3192463"/>
            <a:ext cx="4525963" cy="35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Прямоугольник 3">
            <a:extLst>
              <a:ext uri="{FF2B5EF4-FFF2-40B4-BE49-F238E27FC236}">
                <a16:creationId xmlns:a16="http://schemas.microsoft.com/office/drawing/2014/main" id="{1EE55E5D-2B4E-4ED7-AED2-7BDEEBFCB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38" y="2765425"/>
            <a:ext cx="12096750" cy="14557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1000"/>
              </a:spcBef>
              <a:buFont typeface="Arial" charset="0"/>
              <a:buNone/>
              <a:defRPr/>
            </a:pPr>
            <a:endParaRPr lang="ru-RU" alt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tham Pro Black" pitchFamily="2" charset="0"/>
              <a:cs typeface="Arial" charset="0"/>
            </a:endParaRPr>
          </a:p>
          <a:p>
            <a:pPr algn="ctr" eaLnBrk="0" hangingPunct="0">
              <a:spcBef>
                <a:spcPts val="1000"/>
              </a:spcBef>
              <a:buFont typeface="Arial" charset="0"/>
              <a:buNone/>
              <a:defRPr/>
            </a:pPr>
            <a:r>
              <a:rPr lang="ru-RU" alt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tham Pro Black" pitchFamily="2" charset="0"/>
                <a:cs typeface="Arial" charset="0"/>
              </a:rPr>
              <a:t>ПРОГРАММА ПРОФИЛАКТИКИ</a:t>
            </a:r>
          </a:p>
          <a:p>
            <a:pPr algn="ctr" eaLnBrk="0" hangingPunct="0">
              <a:spcBef>
                <a:spcPts val="1000"/>
              </a:spcBef>
              <a:buFont typeface="Arial" charset="0"/>
              <a:buNone/>
              <a:defRPr/>
            </a:pPr>
            <a:r>
              <a:rPr lang="ru-RU" alt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tham Pro Black" pitchFamily="2" charset="0"/>
                <a:cs typeface="Arial" charset="0"/>
              </a:rPr>
              <a:t> АГРЕССИВНОГО ПОВЕДЕНИЯ В   ОБРАЗОВАТЕЛЬНОЙ СРЕДЕ </a:t>
            </a:r>
          </a:p>
        </p:txBody>
      </p:sp>
      <p:sp>
        <p:nvSpPr>
          <p:cNvPr id="10245" name="TextBox 4">
            <a:extLst>
              <a:ext uri="{FF2B5EF4-FFF2-40B4-BE49-F238E27FC236}">
                <a16:creationId xmlns:a16="http://schemas.microsoft.com/office/drawing/2014/main" id="{F1CDFE1C-61CC-4FA1-838D-9B83B24F5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4438" y="1323975"/>
            <a:ext cx="4962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endParaRPr lang="ru-RU" altLang="ru-RU" sz="1600">
              <a:latin typeface="Gotham Pro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B4C0C4A-9404-4DC5-B336-890B0FAFF095}"/>
              </a:ext>
            </a:extLst>
          </p:cNvPr>
          <p:cNvSpPr/>
          <p:nvPr/>
        </p:nvSpPr>
        <p:spPr>
          <a:xfrm>
            <a:off x="4599295" y="225059"/>
            <a:ext cx="7286342" cy="289252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000"/>
              </a:spcBef>
              <a:buFont typeface="Arial" charset="0"/>
              <a:buNone/>
              <a:defRPr/>
            </a:pPr>
            <a:r>
              <a:rPr lang="ru-RU" alt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 учреждение  Луначарская средняя </a:t>
            </a:r>
          </a:p>
          <a:p>
            <a:pPr algn="ctr" eaLnBrk="0" hangingPunct="0">
              <a:spcBef>
                <a:spcPts val="1000"/>
              </a:spcBef>
              <a:buFont typeface="Arial" charset="0"/>
              <a:buNone/>
              <a:defRPr/>
            </a:pPr>
            <a:r>
              <a:rPr lang="ru-RU" alt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общеобразовательная  школа №8     </a:t>
            </a:r>
            <a:r>
              <a:rPr lang="ru-RU" altLang="ru-RU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Егорлыкского</a:t>
            </a:r>
            <a:r>
              <a:rPr lang="ru-RU" alt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района  Ростовской области</a:t>
            </a:r>
          </a:p>
        </p:txBody>
      </p:sp>
      <p:pic>
        <p:nvPicPr>
          <p:cNvPr id="8" name="Picture 6" descr="D:\работа всё\ФОТО школа здание\IMG_4850.JPG">
            <a:extLst>
              <a:ext uri="{FF2B5EF4-FFF2-40B4-BE49-F238E27FC236}">
                <a16:creationId xmlns:a16="http://schemas.microsoft.com/office/drawing/2014/main" id="{202370EE-5E06-4B09-8EC9-532AF31D0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8763" y="225425"/>
            <a:ext cx="4340225" cy="2892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FF936A-7BF9-4F3E-AD3A-7627B1D0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мишени ( проблемы)</a:t>
            </a:r>
          </a:p>
        </p:txBody>
      </p:sp>
      <p:sp>
        <p:nvSpPr>
          <p:cNvPr id="11267" name="Объект 2">
            <a:extLst>
              <a:ext uri="{FF2B5EF4-FFF2-40B4-BE49-F238E27FC236}">
                <a16:creationId xmlns:a16="http://schemas.microsoft.com/office/drawing/2014/main" id="{146CCE8C-37E9-483A-AB44-672C8A742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" panose="020F0502020204030204" pitchFamily="34" charset="0"/>
              </a:rPr>
              <a:t>Рост агрессивности, наблюдаемый в последнее время, требует организации профилактики агрессивного поведения подростков. </a:t>
            </a:r>
          </a:p>
          <a:p>
            <a:pPr eaLnBrk="1" hangingPunct="1"/>
            <a:r>
              <a:rPr lang="ru-RU" altLang="ru-RU">
                <a:latin typeface="Calibri" panose="020F0502020204030204" pitchFamily="34" charset="0"/>
              </a:rPr>
              <a:t>Многолетний опыт воспитательной и профилактической работы  педагогического коллектива МБОУ Луначарской СОШ №8 позволяет выделить главные ориентиры (мишени) на  которые направлена    профилактическая  работа: </a:t>
            </a:r>
          </a:p>
          <a:p>
            <a:pPr eaLnBrk="1" hangingPunct="1">
              <a:buFontTx/>
              <a:buAutoNum type="arabicParenR"/>
            </a:pPr>
            <a:r>
              <a:rPr lang="ru-RU" altLang="ru-RU">
                <a:latin typeface="Calibri" panose="020F0502020204030204" pitchFamily="34" charset="0"/>
              </a:rPr>
              <a:t>ребенок  2) семья   3)  школьная среда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DED00DE-0596-4B06-B4DB-D160C783C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91" y="556502"/>
            <a:ext cx="10972800" cy="12525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dirty="0">
                <a:solidFill>
                  <a:srgbClr val="C00000"/>
                </a:solidFill>
                <a:latin typeface="Gotham Pro Black" pitchFamily="2" charset="0"/>
                <a:ea typeface="Gotham Pro Black" pitchFamily="2" charset="0"/>
                <a:cs typeface="Gotham Pro Black" pitchFamily="2" charset="0"/>
              </a:rPr>
              <a:t>Технологии, </a:t>
            </a:r>
            <a:br>
              <a:rPr lang="ru-RU" altLang="ru-RU" sz="3200" b="1" dirty="0">
                <a:solidFill>
                  <a:srgbClr val="C00000"/>
                </a:solidFill>
                <a:latin typeface="Gotham Pro Black" pitchFamily="2" charset="0"/>
                <a:ea typeface="Gotham Pro Black" pitchFamily="2" charset="0"/>
                <a:cs typeface="Gotham Pro Black" pitchFamily="2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Gotham Pro Black" pitchFamily="2" charset="0"/>
                <a:ea typeface="Gotham Pro Black" pitchFamily="2" charset="0"/>
                <a:cs typeface="Gotham Pro Black" pitchFamily="2" charset="0"/>
              </a:rPr>
              <a:t>использованные в программе профилактики</a:t>
            </a:r>
            <a:br>
              <a:rPr lang="ru-RU" altLang="ru-RU" sz="3200" b="1" dirty="0">
                <a:solidFill>
                  <a:srgbClr val="C00000"/>
                </a:solidFill>
                <a:latin typeface="Gotham Pro Black" pitchFamily="2" charset="0"/>
                <a:ea typeface="Gotham Pro Black" pitchFamily="2" charset="0"/>
                <a:cs typeface="Gotham Pro Black" pitchFamily="2" charset="0"/>
              </a:rPr>
            </a:br>
            <a:endParaRPr lang="ru-RU" sz="3200" dirty="0"/>
          </a:p>
        </p:txBody>
      </p:sp>
      <p:sp>
        <p:nvSpPr>
          <p:cNvPr id="12291" name="Объект 8">
            <a:extLst>
              <a:ext uri="{FF2B5EF4-FFF2-40B4-BE49-F238E27FC236}">
                <a16:creationId xmlns:a16="http://schemas.microsoft.com/office/drawing/2014/main" id="{606B1249-B9A7-4B0D-B560-C7F607BA9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473200"/>
            <a:ext cx="11201400" cy="4660900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AC55875-B822-40E7-A562-020D30D7F108}"/>
              </a:ext>
            </a:extLst>
          </p:cNvPr>
          <p:cNvSpPr/>
          <p:nvPr/>
        </p:nvSpPr>
        <p:spPr>
          <a:xfrm>
            <a:off x="314325" y="2170113"/>
            <a:ext cx="4735513" cy="3783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  Информационно – коммуникационные технологии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  Технология развития критического мышления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  Проектная технология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 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технологии  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  Модульная технология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  Технология мастерских</a:t>
            </a:r>
          </a:p>
          <a:p>
            <a:pPr eaLnBrk="0" hangingPunct="0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ru-RU" dirty="0"/>
          </a:p>
        </p:txBody>
      </p:sp>
      <p:pic>
        <p:nvPicPr>
          <p:cNvPr id="12293" name="Рисунок 8">
            <a:extLst>
              <a:ext uri="{FF2B5EF4-FFF2-40B4-BE49-F238E27FC236}">
                <a16:creationId xmlns:a16="http://schemas.microsoft.com/office/drawing/2014/main" id="{6FEDFC9B-338A-4B86-8440-ED644C551D8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94700" y="3273425"/>
            <a:ext cx="4111625" cy="35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D471A01-1F78-417B-A87E-725295701404}"/>
              </a:ext>
            </a:extLst>
          </p:cNvPr>
          <p:cNvSpPr/>
          <p:nvPr/>
        </p:nvSpPr>
        <p:spPr>
          <a:xfrm>
            <a:off x="6332538" y="1897063"/>
            <a:ext cx="4845050" cy="4056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  Кейс – технологии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 Технология сотрудничества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 Игровые технологии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 Групповые технологии. 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   Технологии психологической работы</a:t>
            </a:r>
          </a:p>
          <a:p>
            <a:pPr algn="ctr" eaLnBrk="0" hangingPunct="0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3">
            <a:extLst>
              <a:ext uri="{FF2B5EF4-FFF2-40B4-BE49-F238E27FC236}">
                <a16:creationId xmlns:a16="http://schemas.microsoft.com/office/drawing/2014/main" id="{0096E02E-34CE-44DD-9677-2430E5FE184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338" y="4411663"/>
            <a:ext cx="121920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8">
            <a:extLst>
              <a:ext uri="{FF2B5EF4-FFF2-40B4-BE49-F238E27FC236}">
                <a16:creationId xmlns:a16="http://schemas.microsoft.com/office/drawing/2014/main" id="{26BF8065-85F7-4593-AE02-7C8ED5904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988" y="6126163"/>
            <a:ext cx="630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b="1">
                <a:latin typeface="Gotham Pro Black" pitchFamily="2" charset="0"/>
              </a:rPr>
              <a:t>4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82967707-DC50-4301-B5D8-885D2968185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71033" y="3919147"/>
            <a:ext cx="3811533" cy="3019214"/>
          </a:xfrm>
          <a:prstGeom prst="rect">
            <a:avLst/>
          </a:prstGeom>
          <a:noFill/>
        </p:spPr>
      </p:pic>
      <p:sp>
        <p:nvSpPr>
          <p:cNvPr id="13317" name="Прямоугольник 2">
            <a:extLst>
              <a:ext uri="{FF2B5EF4-FFF2-40B4-BE49-F238E27FC236}">
                <a16:creationId xmlns:a16="http://schemas.microsoft.com/office/drawing/2014/main" id="{93EDA0B8-7E11-40F9-9A1F-D7349C783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" y="1327150"/>
            <a:ext cx="10968038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эффективным сценарием профилактической  работы с данными  мишенями педколлектив МБОУ Луначарской СОШ №8  видит  в решении проблемы агрессивного поведения  через реализацию идеи </a:t>
            </a:r>
            <a: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школы доброжелательных отношений</a:t>
            </a:r>
            <a:r>
              <a:rPr lang="ru-RU" altLang="ru-RU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</a:pP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«Школа доброжелательных отношений» позволяет нам акцентировать внимание на  нравственных качествах школьников.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</a:pP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Важно, чтобы дети понимали, что класс,  школа – доброжелательный чуткий коллектив сверстников, младших и старших товарищей., где тебя понимают, уважают, ценят.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018918DC-085A-4297-A965-343D4880B365}"/>
              </a:ext>
            </a:extLst>
          </p:cNvPr>
          <p:cNvSpPr txBox="1">
            <a:spLocks/>
          </p:cNvSpPr>
          <p:nvPr/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Успехи:</a:t>
            </a:r>
          </a:p>
        </p:txBody>
      </p:sp>
      <p:pic>
        <p:nvPicPr>
          <p:cNvPr id="13319" name="Рисунок 11">
            <a:extLst>
              <a:ext uri="{FF2B5EF4-FFF2-40B4-BE49-F238E27FC236}">
                <a16:creationId xmlns:a16="http://schemas.microsoft.com/office/drawing/2014/main" id="{FFCDAFF2-46C1-4195-BF31-350E5001577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3250" y="3060700"/>
            <a:ext cx="4111625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1">
            <a:extLst>
              <a:ext uri="{FF2B5EF4-FFF2-40B4-BE49-F238E27FC236}">
                <a16:creationId xmlns:a16="http://schemas.microsoft.com/office/drawing/2014/main" id="{08E49810-A06D-43BA-B4CE-A31DFB0DA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00" y="946150"/>
            <a:ext cx="9005888" cy="2973388"/>
          </a:xfrm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Трудовая миграция населения привела к росту количества семей, где один из супругов вынужден уехать, что приводит к его отстранению от вопросов воспитания. Даже в полных семьях наблюдается минимизация роли отцов в вопросах воспитания. </a:t>
            </a:r>
          </a:p>
          <a:p>
            <a:pPr eaLnBrk="1" hangingPunct="1"/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2.Растет число однодетных семей. Многие родители стараются восполнить возникающий дефицит общения у детей большим количеством современных игрушек.</a:t>
            </a:r>
          </a:p>
          <a:p>
            <a:pPr eaLnBrk="1" hangingPunct="1"/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3.Низкий образовательный уровень родителей.</a:t>
            </a:r>
          </a:p>
        </p:txBody>
      </p:sp>
      <p:pic>
        <p:nvPicPr>
          <p:cNvPr id="5" name="Picture 7" descr="C:\Users\User\Downloads\WhatsApp Image 2021-10-24 at 18.28.00 (1).jpeg">
            <a:extLst>
              <a:ext uri="{FF2B5EF4-FFF2-40B4-BE49-F238E27FC236}">
                <a16:creationId xmlns:a16="http://schemas.microsoft.com/office/drawing/2014/main" id="{C813074D-0E48-4829-815F-1332DE8FA8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6602" y="188893"/>
            <a:ext cx="2188193" cy="32806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A2F7236-41FC-4EA8-9019-AA40B693D5BB}"/>
              </a:ext>
            </a:extLst>
          </p:cNvPr>
          <p:cNvSpPr/>
          <p:nvPr/>
        </p:nvSpPr>
        <p:spPr>
          <a:xfrm>
            <a:off x="355600" y="3998913"/>
            <a:ext cx="9129713" cy="206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4.Для  многих детей компьютерные игры становятся доминирующей формой деятельности, которую родители не стремятся контролировать. </a:t>
            </a:r>
          </a:p>
          <a:p>
            <a:pPr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5.Снижение мотивации к учению у школьников.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1399B-F004-47E1-B245-9B813C148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188913"/>
            <a:ext cx="4202113" cy="493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ru-RU" altLang="ru-RU" sz="29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СЛОЖНОСТИ:</a:t>
            </a:r>
          </a:p>
        </p:txBody>
      </p:sp>
      <p:pic>
        <p:nvPicPr>
          <p:cNvPr id="14342" name="Рисунок 8">
            <a:extLst>
              <a:ext uri="{FF2B5EF4-FFF2-40B4-BE49-F238E27FC236}">
                <a16:creationId xmlns:a16="http://schemas.microsoft.com/office/drawing/2014/main" id="{3AD4DAE8-A978-499C-832C-9D335D89EB1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3250" y="3060700"/>
            <a:ext cx="4111625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024FF76-9687-4F6E-90E7-6F68F7BAC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</a:p>
        </p:txBody>
      </p:sp>
      <p:sp>
        <p:nvSpPr>
          <p:cNvPr id="15363" name="Объект 1">
            <a:extLst>
              <a:ext uri="{FF2B5EF4-FFF2-40B4-BE49-F238E27FC236}">
                <a16:creationId xmlns:a16="http://schemas.microsoft.com/office/drawing/2014/main" id="{1A4E576B-14CE-4799-91AC-A571E4657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Работа   пилотной </a:t>
            </a:r>
            <a:r>
              <a:rPr lang="ru-RU"/>
              <a:t>площадки    </a:t>
            </a:r>
            <a:r>
              <a:rPr lang="ru-RU" dirty="0"/>
              <a:t>открывает нам новые возможности: </a:t>
            </a:r>
          </a:p>
          <a:p>
            <a:pPr eaLnBrk="1" hangingPunct="1">
              <a:defRPr/>
            </a:pPr>
            <a:r>
              <a:rPr lang="ru-RU" dirty="0"/>
              <a:t> напрямую 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ru-RU" dirty="0"/>
              <a:t>1.связь с наукой;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ru-RU" dirty="0"/>
              <a:t>2.взаимодействие с коллегами разных регионов.  </a:t>
            </a:r>
          </a:p>
          <a:p>
            <a:pPr eaLnBrk="1" hangingPunct="1">
              <a:defRPr/>
            </a:pPr>
            <a:r>
              <a:rPr lang="ru-RU" dirty="0"/>
              <a:t>Это, бесспорно, повысит мотивационный уровень   коллег и даст плодотворные результаты  по профилактике   агрессивного поведения подростков.</a:t>
            </a:r>
          </a:p>
        </p:txBody>
      </p:sp>
      <p:pic>
        <p:nvPicPr>
          <p:cNvPr id="15364" name="Рисунок 8">
            <a:extLst>
              <a:ext uri="{FF2B5EF4-FFF2-40B4-BE49-F238E27FC236}">
                <a16:creationId xmlns:a16="http://schemas.microsoft.com/office/drawing/2014/main" id="{BD0300DB-3361-4726-B7EF-231B9D6A567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80375" y="3101975"/>
            <a:ext cx="4111625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9630</TotalTime>
  <Words>342</Words>
  <Application>Microsoft Office PowerPoint</Application>
  <PresentationFormat>Широкоэкранный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Gotham Pro</vt:lpstr>
      <vt:lpstr>Gotham Pro Black</vt:lpstr>
      <vt:lpstr>Gotham Pro Medium</vt:lpstr>
      <vt:lpstr>Times New Roman</vt:lpstr>
      <vt:lpstr>Wingdings 2</vt:lpstr>
      <vt:lpstr>Трек</vt:lpstr>
      <vt:lpstr>Презентация PowerPoint</vt:lpstr>
      <vt:lpstr>Основные мишени ( проблемы)</vt:lpstr>
      <vt:lpstr>Технологии,  использованные в программе профилактики </vt:lpstr>
      <vt:lpstr>Презентация PowerPoint</vt:lpstr>
      <vt:lpstr>Презентация PowerPoint</vt:lpstr>
      <vt:lpstr>Выводы: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«Воспитательная деятельность в школах Российской Федерации: структура и основные аспекты»</dc:title>
  <dc:creator>Admin</dc:creator>
  <cp:lastModifiedBy>User</cp:lastModifiedBy>
  <cp:revision>343</cp:revision>
  <dcterms:created xsi:type="dcterms:W3CDTF">2021-03-22T09:53:33Z</dcterms:created>
  <dcterms:modified xsi:type="dcterms:W3CDTF">2022-05-31T14:24:19Z</dcterms:modified>
</cp:coreProperties>
</file>